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301" r:id="rId3"/>
    <p:sldId id="30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  <p:sldId id="300" r:id="rId40"/>
    <p:sldId id="299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2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5400" dirty="0"/>
              <a:t>Выбор предметов ЕГЭ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39929720525996E-2"/>
          <c:y val="7.794330860751518E-2"/>
          <c:w val="0.91727632915722535"/>
          <c:h val="0.8422480056864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английский</a:t>
                    </a:r>
                    <a:r>
                      <a:rPr lang="ru-RU" baseline="0" smtClean="0"/>
                      <a:t> </a:t>
                    </a:r>
                    <a:r>
                      <a:rPr lang="ru-RU" baseline="0" dirty="0"/>
                      <a:t>-3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химия- 5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4550096466308601E-1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физика</a:t>
                    </a:r>
                    <a:r>
                      <a:rPr lang="ru-RU" baseline="0"/>
                      <a:t> -6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математика</a:t>
                    </a:r>
                    <a:r>
                      <a:rPr lang="ru-RU" baseline="0" smtClean="0"/>
                      <a:t> </a:t>
                    </a:r>
                    <a:r>
                      <a:rPr lang="ru-RU" baseline="0" dirty="0"/>
                      <a:t>база -7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биология-7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информатика</a:t>
                    </a:r>
                    <a:r>
                      <a:rPr lang="ru-RU" baseline="0"/>
                      <a:t> -10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/>
                      <a:t>обществознание -11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/>
                      <a:t>математика</a:t>
                    </a:r>
                    <a:r>
                      <a:rPr lang="ru-RU" baseline="0"/>
                      <a:t> профиль -20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/>
                      <a:t>русский</a:t>
                    </a:r>
                    <a:r>
                      <a:rPr lang="ru-RU" baseline="0"/>
                      <a:t> -27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11</c:v>
                </c:pt>
                <c:pt idx="7">
                  <c:v>20</c:v>
                </c:pt>
                <c:pt idx="8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8582656"/>
        <c:axId val="868589728"/>
      </c:barChart>
      <c:catAx>
        <c:axId val="86858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8589728"/>
        <c:crosses val="autoZero"/>
        <c:auto val="1"/>
        <c:lblAlgn val="ctr"/>
        <c:lblOffset val="100"/>
        <c:noMultiLvlLbl val="0"/>
      </c:catAx>
      <c:valAx>
        <c:axId val="8685897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6858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</c:v>
                </c:pt>
                <c:pt idx="1">
                  <c:v>61</c:v>
                </c:pt>
                <c:pt idx="3">
                  <c:v>68</c:v>
                </c:pt>
                <c:pt idx="5">
                  <c:v>69</c:v>
                </c:pt>
                <c:pt idx="6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Лист1!$C$2:$C$8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Лист1!$D$2:$D$8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9030240"/>
        <c:axId val="528921664"/>
      </c:barChart>
      <c:catAx>
        <c:axId val="5290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8921664"/>
        <c:crosses val="autoZero"/>
        <c:auto val="1"/>
        <c:lblAlgn val="ctr"/>
        <c:lblOffset val="100"/>
        <c:noMultiLvlLbl val="0"/>
      </c:catAx>
      <c:valAx>
        <c:axId val="52892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03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BF9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D6DCE5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биология</c:v>
                </c:pt>
                <c:pt idx="1">
                  <c:v>химия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физика</c:v>
                </c:pt>
                <c:pt idx="5">
                  <c:v>информатика</c:v>
                </c:pt>
                <c:pt idx="6">
                  <c:v>математика профиль</c:v>
                </c:pt>
                <c:pt idx="7">
                  <c:v>русский язык</c:v>
                </c:pt>
                <c:pt idx="8">
                  <c:v>английский язык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44</c:v>
                </c:pt>
                <c:pt idx="1">
                  <c:v>59</c:v>
                </c:pt>
                <c:pt idx="2">
                  <c:v>0</c:v>
                </c:pt>
                <c:pt idx="3">
                  <c:v>59</c:v>
                </c:pt>
                <c:pt idx="4">
                  <c:v>59</c:v>
                </c:pt>
                <c:pt idx="5">
                  <c:v>70</c:v>
                </c:pt>
                <c:pt idx="6">
                  <c:v>63</c:v>
                </c:pt>
                <c:pt idx="7">
                  <c:v>76</c:v>
                </c:pt>
                <c:pt idx="8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биология</c:v>
                </c:pt>
                <c:pt idx="1">
                  <c:v>химия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физика</c:v>
                </c:pt>
                <c:pt idx="5">
                  <c:v>информатика</c:v>
                </c:pt>
                <c:pt idx="6">
                  <c:v>математика профиль</c:v>
                </c:pt>
                <c:pt idx="7">
                  <c:v>русский язык</c:v>
                </c:pt>
                <c:pt idx="8">
                  <c:v>английский язык</c:v>
                </c:pt>
              </c:strCache>
            </c:strRef>
          </c:cat>
          <c:val>
            <c:numRef>
              <c:f>Лист1!$C$2:$C$10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33616448"/>
        <c:axId val="933617536"/>
      </c:barChart>
      <c:catAx>
        <c:axId val="93361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617536"/>
        <c:crosses val="autoZero"/>
        <c:auto val="1"/>
        <c:lblAlgn val="ctr"/>
        <c:lblOffset val="100"/>
        <c:noMultiLvlLbl val="0"/>
      </c:catAx>
      <c:valAx>
        <c:axId val="93361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61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86786417322998E-2"/>
          <c:y val="0.17695071500057116"/>
          <c:w val="0.9222132135826776"/>
          <c:h val="0.59877826040980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66C0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 профиль</c:v>
                </c:pt>
                <c:pt idx="2">
                  <c:v>физика</c:v>
                </c:pt>
                <c:pt idx="3">
                  <c:v>информатика и ИКТ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английский язык</c:v>
                </c:pt>
                <c:pt idx="8">
                  <c:v>химия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80</c:v>
                </c:pt>
                <c:pt idx="1">
                  <c:v>58</c:v>
                </c:pt>
                <c:pt idx="2">
                  <c:v>56</c:v>
                </c:pt>
                <c:pt idx="3">
                  <c:v>70</c:v>
                </c:pt>
                <c:pt idx="4">
                  <c:v>64</c:v>
                </c:pt>
                <c:pt idx="5">
                  <c:v>58</c:v>
                </c:pt>
                <c:pt idx="6">
                  <c:v>54</c:v>
                </c:pt>
                <c:pt idx="7">
                  <c:v>75</c:v>
                </c:pt>
                <c:pt idx="8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 профиль</c:v>
                </c:pt>
                <c:pt idx="2">
                  <c:v>физика</c:v>
                </c:pt>
                <c:pt idx="3">
                  <c:v>информатика и ИКТ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английский язык</c:v>
                </c:pt>
                <c:pt idx="8">
                  <c:v>химия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73</c:v>
                </c:pt>
                <c:pt idx="1">
                  <c:v>63</c:v>
                </c:pt>
                <c:pt idx="2">
                  <c:v>57</c:v>
                </c:pt>
                <c:pt idx="3">
                  <c:v>63</c:v>
                </c:pt>
                <c:pt idx="4">
                  <c:v>37</c:v>
                </c:pt>
                <c:pt idx="5">
                  <c:v>57</c:v>
                </c:pt>
                <c:pt idx="6">
                  <c:v>57</c:v>
                </c:pt>
                <c:pt idx="7">
                  <c:v>86</c:v>
                </c:pt>
                <c:pt idx="8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 профиль</c:v>
                </c:pt>
                <c:pt idx="2">
                  <c:v>физика</c:v>
                </c:pt>
                <c:pt idx="3">
                  <c:v>информатика и ИКТ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английский язык</c:v>
                </c:pt>
                <c:pt idx="8">
                  <c:v>химия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76</c:v>
                </c:pt>
                <c:pt idx="1">
                  <c:v>68</c:v>
                </c:pt>
                <c:pt idx="2">
                  <c:v>59</c:v>
                </c:pt>
                <c:pt idx="3">
                  <c:v>70</c:v>
                </c:pt>
                <c:pt idx="4">
                  <c:v>44</c:v>
                </c:pt>
                <c:pt idx="5">
                  <c:v>0</c:v>
                </c:pt>
                <c:pt idx="6">
                  <c:v>59</c:v>
                </c:pt>
                <c:pt idx="7">
                  <c:v>70</c:v>
                </c:pt>
                <c:pt idx="8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3618080"/>
        <c:axId val="933625152"/>
      </c:barChart>
      <c:catAx>
        <c:axId val="9336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625152"/>
        <c:crosses val="autoZero"/>
        <c:auto val="1"/>
        <c:lblAlgn val="ctr"/>
        <c:lblOffset val="100"/>
        <c:noMultiLvlLbl val="0"/>
      </c:catAx>
      <c:valAx>
        <c:axId val="93362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6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041666666666675E-2"/>
          <c:y val="0"/>
          <c:w val="0.96995833333333392"/>
          <c:h val="0.921502151236294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история - 2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химия - 3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биология - 5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английский - 5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физика - 15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обществознание - 16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география - 36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информатика - 36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25E-2"/>
                  <c:y val="-3.90213750019203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русский -66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500000000000001E-2"/>
                  <c:y val="-5.738437500282402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математика - 66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  <c:pt idx="9">
                  <c:v>Категория 10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15</c:v>
                </c:pt>
                <c:pt idx="5">
                  <c:v>16</c:v>
                </c:pt>
                <c:pt idx="6">
                  <c:v>36</c:v>
                </c:pt>
                <c:pt idx="7">
                  <c:v>36</c:v>
                </c:pt>
                <c:pt idx="8">
                  <c:v>66</c:v>
                </c:pt>
                <c:pt idx="9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Лист1!$A$2:$A$11</c:f>
              <c:strCache>
                <c:ptCount val="10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  <c:pt idx="9">
                  <c:v>Категория 10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Лист1!$A$2:$A$11</c:f>
              <c:strCache>
                <c:ptCount val="10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  <c:pt idx="6">
                  <c:v>Категория 7</c:v>
                </c:pt>
                <c:pt idx="7">
                  <c:v>Категория 8</c:v>
                </c:pt>
                <c:pt idx="8">
                  <c:v>Категория 9</c:v>
                </c:pt>
                <c:pt idx="9">
                  <c:v>Категория 10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33622432"/>
        <c:axId val="933623520"/>
      </c:barChart>
      <c:catAx>
        <c:axId val="933622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3623520"/>
        <c:crosses val="autoZero"/>
        <c:auto val="1"/>
        <c:lblAlgn val="ctr"/>
        <c:lblOffset val="100"/>
        <c:noMultiLvlLbl val="0"/>
      </c:catAx>
      <c:valAx>
        <c:axId val="9336235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3362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  <a:ln>
                <a:solidFill>
                  <a:srgbClr val="66FFFF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0.35000000000000009</c:v>
                </c:pt>
                <c:pt idx="1">
                  <c:v>0.71000000000000019</c:v>
                </c:pt>
                <c:pt idx="2">
                  <c:v>0.76000000000000023</c:v>
                </c:pt>
                <c:pt idx="3">
                  <c:v>0.8500000000000002</c:v>
                </c:pt>
                <c:pt idx="4">
                  <c:v>0.75000000000000022</c:v>
                </c:pt>
                <c:pt idx="5">
                  <c:v>0.9</c:v>
                </c:pt>
                <c:pt idx="6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622976"/>
        <c:axId val="933626784"/>
      </c:barChart>
      <c:catAx>
        <c:axId val="93362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3626784"/>
        <c:crosses val="autoZero"/>
        <c:auto val="1"/>
        <c:lblAlgn val="ctr"/>
        <c:lblOffset val="100"/>
        <c:noMultiLvlLbl val="0"/>
      </c:catAx>
      <c:valAx>
        <c:axId val="933626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362297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60351802354978E-2"/>
          <c:y val="0.29168891896125287"/>
          <c:w val="0.63790905150617883"/>
          <c:h val="0.593444092830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0.17</c:v>
                </c:pt>
                <c:pt idx="1">
                  <c:v>0.52</c:v>
                </c:pt>
                <c:pt idx="2">
                  <c:v>0.63000000000000023</c:v>
                </c:pt>
                <c:pt idx="3">
                  <c:v>0.54</c:v>
                </c:pt>
                <c:pt idx="4">
                  <c:v>0.8</c:v>
                </c:pt>
                <c:pt idx="5">
                  <c:v>0.75000000000000022</c:v>
                </c:pt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619168"/>
        <c:axId val="933620800"/>
      </c:barChart>
      <c:catAx>
        <c:axId val="93361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3620800"/>
        <c:crosses val="autoZero"/>
        <c:auto val="1"/>
        <c:lblAlgn val="ctr"/>
        <c:lblOffset val="100"/>
        <c:noMultiLvlLbl val="0"/>
      </c:catAx>
      <c:valAx>
        <c:axId val="933620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361916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60351802354978E-2"/>
          <c:y val="0.29168891896125287"/>
          <c:w val="0.63790905150617883"/>
          <c:h val="0.593444092830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1">
                  <c:v>0.5</c:v>
                </c:pt>
                <c:pt idx="2">
                  <c:v>1</c:v>
                </c:pt>
                <c:pt idx="4">
                  <c:v>0.70000000000000018</c:v>
                </c:pt>
                <c:pt idx="5">
                  <c:v>0.5</c:v>
                </c:pt>
                <c:pt idx="6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621888"/>
        <c:axId val="933619712"/>
      </c:barChart>
      <c:catAx>
        <c:axId val="93362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3619712"/>
        <c:crosses val="autoZero"/>
        <c:auto val="1"/>
        <c:lblAlgn val="ctr"/>
        <c:lblOffset val="100"/>
        <c:noMultiLvlLbl val="0"/>
      </c:catAx>
      <c:valAx>
        <c:axId val="9336197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362188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60351802354978E-2"/>
          <c:y val="0.29168891896125287"/>
          <c:w val="0.63790905150617883"/>
          <c:h val="0.593444092830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0.71000000000000019</c:v>
                </c:pt>
                <c:pt idx="6">
                  <c:v>0.67000000000000026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627328"/>
        <c:axId val="933627872"/>
      </c:barChart>
      <c:catAx>
        <c:axId val="93362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3627872"/>
        <c:crosses val="autoZero"/>
        <c:auto val="1"/>
        <c:lblAlgn val="ctr"/>
        <c:lblOffset val="100"/>
        <c:noMultiLvlLbl val="0"/>
      </c:catAx>
      <c:valAx>
        <c:axId val="933627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362732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60351802354978E-2"/>
          <c:y val="0.29168891896125293"/>
          <c:w val="0.63790905150617905"/>
          <c:h val="0.593444092830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0.17</c:v>
                </c:pt>
                <c:pt idx="1">
                  <c:v>0.59</c:v>
                </c:pt>
                <c:pt idx="2">
                  <c:v>0.28000000000000008</c:v>
                </c:pt>
                <c:pt idx="3">
                  <c:v>0.58000000000000007</c:v>
                </c:pt>
                <c:pt idx="4">
                  <c:v>0.4300000000000001</c:v>
                </c:pt>
                <c:pt idx="5">
                  <c:v>0.39000000000000012</c:v>
                </c:pt>
                <c:pt idx="6">
                  <c:v>0.86000000000000021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794944"/>
        <c:axId val="935796032"/>
      </c:barChart>
      <c:catAx>
        <c:axId val="93579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5796032"/>
        <c:crosses val="autoZero"/>
        <c:auto val="1"/>
        <c:lblAlgn val="ctr"/>
        <c:lblOffset val="100"/>
        <c:noMultiLvlLbl val="0"/>
      </c:catAx>
      <c:valAx>
        <c:axId val="935796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579494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60351802354978E-2"/>
          <c:y val="0.29168891896125304"/>
          <c:w val="0.63790905150617927"/>
          <c:h val="0.593444092830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</c:v>
                </c:pt>
                <c:pt idx="1">
                  <c:v>0.83</c:v>
                </c:pt>
                <c:pt idx="2">
                  <c:v>0.71</c:v>
                </c:pt>
                <c:pt idx="3">
                  <c:v>0.86</c:v>
                </c:pt>
                <c:pt idx="4">
                  <c:v>0.88</c:v>
                </c:pt>
                <c:pt idx="5">
                  <c:v>0.56000000000000005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803648"/>
        <c:axId val="935798208"/>
      </c:barChart>
      <c:catAx>
        <c:axId val="93580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5798208"/>
        <c:crosses val="autoZero"/>
        <c:auto val="1"/>
        <c:lblAlgn val="ctr"/>
        <c:lblOffset val="100"/>
        <c:noMultiLvlLbl val="0"/>
      </c:catAx>
      <c:valAx>
        <c:axId val="935798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580364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68317770888956E-2"/>
          <c:y val="5.4621182663558913E-2"/>
          <c:w val="0.93926684421569551"/>
          <c:h val="0.84884751175889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B7C1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</c:v>
                </c:pt>
                <c:pt idx="1">
                  <c:v>80</c:v>
                </c:pt>
                <c:pt idx="2">
                  <c:v>74</c:v>
                </c:pt>
                <c:pt idx="3">
                  <c:v>71</c:v>
                </c:pt>
                <c:pt idx="4">
                  <c:v>72</c:v>
                </c:pt>
                <c:pt idx="5">
                  <c:v>80</c:v>
                </c:pt>
                <c:pt idx="6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Лист1!$D$2:$D$8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8587008"/>
        <c:axId val="868596800"/>
      </c:barChart>
      <c:catAx>
        <c:axId val="8685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596800"/>
        <c:crosses val="autoZero"/>
        <c:auto val="1"/>
        <c:lblAlgn val="ctr"/>
        <c:lblOffset val="100"/>
        <c:noMultiLvlLbl val="0"/>
      </c:catAx>
      <c:valAx>
        <c:axId val="86859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58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60351802354978E-2"/>
          <c:y val="0.29168891896125326"/>
          <c:w val="0.63790905150617982"/>
          <c:h val="0.593444092830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2" formatCode="0%">
                  <c:v>1</c:v>
                </c:pt>
                <c:pt idx="4" formatCode="0%">
                  <c:v>1</c:v>
                </c:pt>
                <c:pt idx="6" formatCode="0%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808000"/>
        <c:axId val="935798752"/>
      </c:barChart>
      <c:catAx>
        <c:axId val="93580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5798752"/>
        <c:crosses val="autoZero"/>
        <c:auto val="1"/>
        <c:lblAlgn val="ctr"/>
        <c:lblOffset val="100"/>
        <c:noMultiLvlLbl val="0"/>
      </c:catAx>
      <c:valAx>
        <c:axId val="93579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580800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60351802354978E-2"/>
          <c:y val="0.29168891896125337"/>
          <c:w val="0.63790905150618005"/>
          <c:h val="0.593444092830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</c:v>
                </c:pt>
                <c:pt idx="1">
                  <c:v>0.74000000000000021</c:v>
                </c:pt>
                <c:pt idx="2">
                  <c:v>0.48000000000000009</c:v>
                </c:pt>
                <c:pt idx="3">
                  <c:v>0.54</c:v>
                </c:pt>
                <c:pt idx="4">
                  <c:v>0.8</c:v>
                </c:pt>
                <c:pt idx="5">
                  <c:v>0.74000000000000021</c:v>
                </c:pt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804736"/>
        <c:axId val="935797664"/>
      </c:barChart>
      <c:catAx>
        <c:axId val="93580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5797664"/>
        <c:crosses val="autoZero"/>
        <c:auto val="1"/>
        <c:lblAlgn val="ctr"/>
        <c:lblOffset val="100"/>
        <c:noMultiLvlLbl val="0"/>
      </c:catAx>
      <c:valAx>
        <c:axId val="935797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580473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60351802354978E-2"/>
          <c:y val="0.29168891896125343"/>
          <c:w val="0.63790905150618027"/>
          <c:h val="0.593444092830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1">
                  <c:v>0.83000000000000018</c:v>
                </c:pt>
                <c:pt idx="2">
                  <c:v>1</c:v>
                </c:pt>
                <c:pt idx="3">
                  <c:v>0.71000000000000019</c:v>
                </c:pt>
                <c:pt idx="4">
                  <c:v>1</c:v>
                </c:pt>
                <c:pt idx="5">
                  <c:v>0.75000000000000022</c:v>
                </c:pt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799840"/>
        <c:axId val="935795488"/>
      </c:barChart>
      <c:catAx>
        <c:axId val="93579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5795488"/>
        <c:crosses val="autoZero"/>
        <c:auto val="1"/>
        <c:lblAlgn val="ctr"/>
        <c:lblOffset val="100"/>
        <c:noMultiLvlLbl val="0"/>
      </c:catAx>
      <c:valAx>
        <c:axId val="935795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579984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60351802354978E-2"/>
          <c:y val="0.29168891896125343"/>
          <c:w val="0.63790905150618027"/>
          <c:h val="0.593444092830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0.05</c:v>
                </c:pt>
                <c:pt idx="1">
                  <c:v>0.35000000000000009</c:v>
                </c:pt>
                <c:pt idx="2">
                  <c:v>0.27</c:v>
                </c:pt>
                <c:pt idx="3">
                  <c:v>0.56999999999999995</c:v>
                </c:pt>
                <c:pt idx="4">
                  <c:v>0.32000000000000012</c:v>
                </c:pt>
                <c:pt idx="5">
                  <c:v>0.32000000000000012</c:v>
                </c:pt>
                <c:pt idx="6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794400"/>
        <c:axId val="935802560"/>
      </c:barChart>
      <c:catAx>
        <c:axId val="93579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5802560"/>
        <c:crosses val="autoZero"/>
        <c:auto val="1"/>
        <c:lblAlgn val="ctr"/>
        <c:lblOffset val="100"/>
        <c:noMultiLvlLbl val="0"/>
      </c:catAx>
      <c:valAx>
        <c:axId val="935802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579440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BF9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D6DCE5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история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математика </c:v>
                </c:pt>
                <c:pt idx="6">
                  <c:v>химия</c:v>
                </c:pt>
                <c:pt idx="7">
                  <c:v>география</c:v>
                </c:pt>
                <c:pt idx="8">
                  <c:v>русский язык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3.5</c:v>
                </c:pt>
                <c:pt idx="1">
                  <c:v>3.5</c:v>
                </c:pt>
                <c:pt idx="2">
                  <c:v>3</c:v>
                </c:pt>
                <c:pt idx="3">
                  <c:v>3.5</c:v>
                </c:pt>
                <c:pt idx="4">
                  <c:v>4.2</c:v>
                </c:pt>
                <c:pt idx="5">
                  <c:v>4.0999999999999996</c:v>
                </c:pt>
                <c:pt idx="6">
                  <c:v>3.7</c:v>
                </c:pt>
                <c:pt idx="7">
                  <c:v>4.2</c:v>
                </c:pt>
                <c:pt idx="8">
                  <c:v>4.3</c:v>
                </c:pt>
                <c:pt idx="9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история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математика </c:v>
                </c:pt>
                <c:pt idx="6">
                  <c:v>химия</c:v>
                </c:pt>
                <c:pt idx="7">
                  <c:v>география</c:v>
                </c:pt>
                <c:pt idx="8">
                  <c:v>русский язык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35803104"/>
        <c:axId val="935806912"/>
      </c:barChart>
      <c:catAx>
        <c:axId val="93580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5806912"/>
        <c:crosses val="autoZero"/>
        <c:auto val="1"/>
        <c:lblAlgn val="ctr"/>
        <c:lblOffset val="100"/>
        <c:noMultiLvlLbl val="0"/>
      </c:catAx>
      <c:valAx>
        <c:axId val="935806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58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86786417323026E-2"/>
          <c:y val="0.17695071500057116"/>
          <c:w val="0.9222132135826776"/>
          <c:h val="0.59877826040980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66C0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0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4</c:v>
                </c:pt>
                <c:pt idx="1">
                  <c:v>3.8</c:v>
                </c:pt>
                <c:pt idx="2">
                  <c:v>3.5</c:v>
                </c:pt>
                <c:pt idx="3">
                  <c:v>4.5</c:v>
                </c:pt>
                <c:pt idx="4">
                  <c:v>3.6</c:v>
                </c:pt>
                <c:pt idx="5">
                  <c:v>3.4</c:v>
                </c:pt>
                <c:pt idx="6">
                  <c:v>3</c:v>
                </c:pt>
                <c:pt idx="7">
                  <c:v>4</c:v>
                </c:pt>
                <c:pt idx="8">
                  <c:v>3.1</c:v>
                </c:pt>
                <c:pt idx="9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0"/>
                <c:pt idx="0">
                  <c:v>русский язык</c:v>
                </c:pt>
                <c:pt idx="1">
                  <c:v>математика 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4.3</c:v>
                </c:pt>
                <c:pt idx="1">
                  <c:v>4.0999999999999996</c:v>
                </c:pt>
                <c:pt idx="2">
                  <c:v>3.5</c:v>
                </c:pt>
                <c:pt idx="3">
                  <c:v>3.7</c:v>
                </c:pt>
                <c:pt idx="4">
                  <c:v>4.2</c:v>
                </c:pt>
                <c:pt idx="5">
                  <c:v>3</c:v>
                </c:pt>
                <c:pt idx="6">
                  <c:v>3.5</c:v>
                </c:pt>
                <c:pt idx="7">
                  <c:v>4.2</c:v>
                </c:pt>
                <c:pt idx="8">
                  <c:v>3.5</c:v>
                </c:pt>
                <c:pt idx="9">
                  <c:v>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8598224"/>
        <c:axId val="938602032"/>
      </c:barChart>
      <c:catAx>
        <c:axId val="93859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8602032"/>
        <c:crosses val="autoZero"/>
        <c:auto val="1"/>
        <c:lblAlgn val="ctr"/>
        <c:lblOffset val="100"/>
        <c:noMultiLvlLbl val="0"/>
      </c:catAx>
      <c:valAx>
        <c:axId val="93860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859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46038385826802E-2"/>
          <c:y val="1.7121184970399547E-2"/>
          <c:w val="0.93635396161417361"/>
          <c:h val="0.90387875837360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</c:v>
                </c:pt>
                <c:pt idx="1">
                  <c:v>67</c:v>
                </c:pt>
                <c:pt idx="2">
                  <c:v>67</c:v>
                </c:pt>
                <c:pt idx="3">
                  <c:v>48</c:v>
                </c:pt>
                <c:pt idx="4">
                  <c:v>70</c:v>
                </c:pt>
                <c:pt idx="5">
                  <c:v>72</c:v>
                </c:pt>
                <c:pt idx="6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Лист1!$C$2:$C$8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Лист1!$D$2:$D$8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8583744"/>
        <c:axId val="868593536"/>
      </c:barChart>
      <c:catAx>
        <c:axId val="8685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593536"/>
        <c:crosses val="autoZero"/>
        <c:auto val="1"/>
        <c:lblAlgn val="ctr"/>
        <c:lblOffset val="100"/>
        <c:noMultiLvlLbl val="0"/>
      </c:catAx>
      <c:valAx>
        <c:axId val="86859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58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46038385826802E-2"/>
          <c:y val="1.7121184970399547E-2"/>
          <c:w val="0.93635396161417361"/>
          <c:h val="0.90387875837360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3.6</c:v>
                </c:pt>
                <c:pt idx="1">
                  <c:v>4.5</c:v>
                </c:pt>
                <c:pt idx="2">
                  <c:v>4.3</c:v>
                </c:pt>
                <c:pt idx="3">
                  <c:v>3.9</c:v>
                </c:pt>
                <c:pt idx="4">
                  <c:v>4.2</c:v>
                </c:pt>
                <c:pt idx="5">
                  <c:v>4.8</c:v>
                </c:pt>
                <c:pt idx="6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Лист1!$C$2:$C$8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Лист1!$D$2:$D$8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2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68</c:v>
                </c:pt>
                <c:pt idx="1">
                  <c:v>100</c:v>
                </c:pt>
                <c:pt idx="2">
                  <c:v>91</c:v>
                </c:pt>
                <c:pt idx="3">
                  <c:v>67</c:v>
                </c:pt>
                <c:pt idx="4">
                  <c:v>100</c:v>
                </c:pt>
                <c:pt idx="5">
                  <c:v>100</c:v>
                </c:pt>
                <c:pt idx="6">
                  <c:v>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8589184"/>
        <c:axId val="868590272"/>
      </c:barChart>
      <c:catAx>
        <c:axId val="86858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590272"/>
        <c:crosses val="autoZero"/>
        <c:auto val="1"/>
        <c:lblAlgn val="ctr"/>
        <c:lblOffset val="100"/>
        <c:noMultiLvlLbl val="0"/>
      </c:catAx>
      <c:valAx>
        <c:axId val="86859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58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</c:v>
                </c:pt>
                <c:pt idx="1">
                  <c:v>43</c:v>
                </c:pt>
                <c:pt idx="3">
                  <c:v>54</c:v>
                </c:pt>
                <c:pt idx="4">
                  <c:v>60</c:v>
                </c:pt>
                <c:pt idx="5">
                  <c:v>79</c:v>
                </c:pt>
                <c:pt idx="6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Лист1!$D$2:$D$8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8585920"/>
        <c:axId val="868594080"/>
      </c:barChart>
      <c:catAx>
        <c:axId val="8685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594080"/>
        <c:crosses val="autoZero"/>
        <c:auto val="1"/>
        <c:lblAlgn val="ctr"/>
        <c:lblOffset val="100"/>
        <c:noMultiLvlLbl val="0"/>
      </c:catAx>
      <c:valAx>
        <c:axId val="86859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58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</c:v>
                </c:pt>
                <c:pt idx="1">
                  <c:v>62</c:v>
                </c:pt>
                <c:pt idx="2">
                  <c:v>34</c:v>
                </c:pt>
                <c:pt idx="3">
                  <c:v>40</c:v>
                </c:pt>
                <c:pt idx="4">
                  <c:v>53</c:v>
                </c:pt>
                <c:pt idx="5">
                  <c:v>75</c:v>
                </c:pt>
                <c:pt idx="6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Лист1!$D$2:$D$8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8586464"/>
        <c:axId val="868595712"/>
      </c:barChart>
      <c:catAx>
        <c:axId val="86858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595712"/>
        <c:crosses val="autoZero"/>
        <c:auto val="1"/>
        <c:lblAlgn val="ctr"/>
        <c:lblOffset val="100"/>
        <c:noMultiLvlLbl val="0"/>
      </c:catAx>
      <c:valAx>
        <c:axId val="86859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858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85058402333243E-2"/>
          <c:y val="8.1559967416445223E-2"/>
          <c:w val="0.93931494159766515"/>
          <c:h val="0.51849439513591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7C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47</c:v>
                </c:pt>
                <c:pt idx="1">
                  <c:v>59</c:v>
                </c:pt>
                <c:pt idx="2">
                  <c:v>64</c:v>
                </c:pt>
                <c:pt idx="3">
                  <c:v>48</c:v>
                </c:pt>
                <c:pt idx="4">
                  <c:v>75</c:v>
                </c:pt>
                <c:pt idx="5">
                  <c:v>66</c:v>
                </c:pt>
                <c:pt idx="6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Лист1!$D$2:$D$8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3969104"/>
        <c:axId val="863978896"/>
      </c:barChart>
      <c:catAx>
        <c:axId val="86396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3978896"/>
        <c:crosses val="autoZero"/>
        <c:auto val="1"/>
        <c:lblAlgn val="ctr"/>
        <c:lblOffset val="100"/>
        <c:noMultiLvlLbl val="0"/>
      </c:catAx>
      <c:valAx>
        <c:axId val="86397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396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66C04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 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</c:v>
                </c:pt>
                <c:pt idx="1">
                  <c:v>64</c:v>
                </c:pt>
                <c:pt idx="2">
                  <c:v>48</c:v>
                </c:pt>
                <c:pt idx="3">
                  <c:v>37</c:v>
                </c:pt>
                <c:pt idx="4">
                  <c:v>57</c:v>
                </c:pt>
                <c:pt idx="5">
                  <c:v>50</c:v>
                </c:pt>
                <c:pt idx="6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 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Лист1!$C$2:$C$8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 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Лист1!$D$2:$D$8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3972912"/>
        <c:axId val="863966928"/>
      </c:barChart>
      <c:catAx>
        <c:axId val="8639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3966928"/>
        <c:crosses val="autoZero"/>
        <c:auto val="1"/>
        <c:lblAlgn val="ctr"/>
        <c:lblOffset val="100"/>
        <c:noMultiLvlLbl val="0"/>
      </c:catAx>
      <c:valAx>
        <c:axId val="86396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397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7C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</c:v>
                </c:pt>
                <c:pt idx="1">
                  <c:v>64</c:v>
                </c:pt>
                <c:pt idx="2">
                  <c:v>64</c:v>
                </c:pt>
                <c:pt idx="3">
                  <c:v>42</c:v>
                </c:pt>
                <c:pt idx="4">
                  <c:v>62</c:v>
                </c:pt>
                <c:pt idx="5">
                  <c:v>59</c:v>
                </c:pt>
                <c:pt idx="6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школа</c:v>
                </c:pt>
                <c:pt idx="1">
                  <c:v>2 школа</c:v>
                </c:pt>
                <c:pt idx="2">
                  <c:v>3 школа</c:v>
                </c:pt>
                <c:pt idx="3">
                  <c:v>4 школа</c:v>
                </c:pt>
                <c:pt idx="4">
                  <c:v>5 школа</c:v>
                </c:pt>
                <c:pt idx="5">
                  <c:v>6 школа</c:v>
                </c:pt>
                <c:pt idx="6">
                  <c:v>7 школа</c:v>
                </c:pt>
              </c:strCache>
            </c:strRef>
          </c:cat>
          <c:val>
            <c:numRef>
              <c:f>Лист1!$D$2:$D$8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3974544"/>
        <c:axId val="529028064"/>
      </c:barChart>
      <c:catAx>
        <c:axId val="86397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028064"/>
        <c:crosses val="autoZero"/>
        <c:auto val="1"/>
        <c:lblAlgn val="ctr"/>
        <c:lblOffset val="100"/>
        <c:noMultiLvlLbl val="0"/>
      </c:catAx>
      <c:valAx>
        <c:axId val="52902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397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0.86257</cdr:x>
      <cdr:y>0.90829</cdr:y>
    </cdr:from>
    <cdr:to>
      <cdr:x>0.98636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516411" y="4549402"/>
          <a:ext cx="1509334" cy="45936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E3F60-B593-47AF-92C5-D748D948FA57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767BF-74E4-4EB7-836D-5C2C4CB51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1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7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4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78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74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1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82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78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54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95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8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70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97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27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79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28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21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173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15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64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52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6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3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487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5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5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3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18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31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EC0F-5AF4-498E-80FF-082DAFE4C3F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7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0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1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7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3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83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1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3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87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5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98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98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79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7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0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8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5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8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DD28-C78D-4C53-846B-5EF331F0A7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9011-289F-44A1-AD0F-6C99D33C6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5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B20C-0707-4338-954D-2701D30ABA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60BB-97D8-4D0E-A5AF-94D4556FB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0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404338"/>
            <a:ext cx="12192000" cy="9612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655155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219710" algn="ctr">
              <a:lnSpc>
                <a:spcPct val="50000"/>
              </a:lnSpc>
              <a:spcBef>
                <a:spcPts val="300"/>
              </a:spcBef>
              <a:spcAft>
                <a:spcPts val="375"/>
              </a:spcAft>
            </a:pPr>
            <a:r>
              <a:rPr lang="ru-RU" sz="50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Государственная итоговая </a:t>
            </a:r>
            <a:r>
              <a:rPr lang="ru-RU" sz="5000" b="1" smtClean="0">
                <a:solidFill>
                  <a:prstClr val="black"/>
                </a:solidFill>
                <a:ea typeface="Times New Roman" panose="02020603050405020304" pitchFamily="18" charset="0"/>
              </a:rPr>
              <a:t>аттестация 2023</a:t>
            </a:r>
            <a:endParaRPr lang="ru-RU" sz="5000" b="1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70658" name="AutoShape 2" descr="https://myschool7.my1.ru/publitshdoklada/scho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      </a:t>
            </a:r>
            <a:r>
              <a:rPr lang="ru-RU" sz="2800" b="1" dirty="0" smtClean="0"/>
              <a:t>Математика (базовый </a:t>
            </a:r>
            <a:r>
              <a:rPr lang="ru-RU" sz="2800" b="1" dirty="0"/>
              <a:t>уровень)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1501404" y="1403131"/>
          <a:ext cx="8128000" cy="508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345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      Физика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9529" y="4374570"/>
            <a:ext cx="41378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Учитель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 Наталья Александровна Кузнецова</a:t>
            </a:r>
          </a:p>
          <a:p>
            <a:pPr lvl="0"/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endParaRPr lang="ru-RU" sz="16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Халтуринская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Юлия - 85 баллов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109109"/>
              </p:ext>
            </p:extLst>
          </p:nvPr>
        </p:nvGraphicFramePr>
        <p:xfrm>
          <a:off x="510893" y="1514220"/>
          <a:ext cx="11328802" cy="2698750"/>
        </p:xfrm>
        <a:graphic>
          <a:graphicData uri="http://schemas.openxmlformats.org/drawingml/2006/table">
            <a:tbl>
              <a:tblPr/>
              <a:tblGrid>
                <a:gridCol w="3298030"/>
                <a:gridCol w="892308"/>
                <a:gridCol w="892308"/>
                <a:gridCol w="892308"/>
                <a:gridCol w="892308"/>
                <a:gridCol w="892308"/>
                <a:gridCol w="892308"/>
                <a:gridCol w="892308"/>
                <a:gridCol w="892308"/>
                <a:gridCol w="892308"/>
              </a:tblGrid>
              <a:tr h="245812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2023 г.</a:t>
                      </a:r>
                      <a:endParaRPr lang="ru-RU" sz="1600" b="1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школа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участников ЕГЭ по предмету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1209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973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892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преодолели минимального балла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Средний тестовый балл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55,6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55,8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56,0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55,08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57,0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57,0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54,41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59,0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от 81 до 99 баллов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67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100 баллов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11969" y="493965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>
                <a:solidFill>
                  <a:srgbClr val="FF0000"/>
                </a:solidFill>
              </a:rPr>
              <a:t>Лучший результат </a:t>
            </a:r>
            <a:r>
              <a:rPr lang="ru-RU" sz="1600" b="1" dirty="0">
                <a:solidFill>
                  <a:srgbClr val="FF0000"/>
                </a:solidFill>
              </a:rPr>
              <a:t>в городе:</a:t>
            </a:r>
          </a:p>
          <a:p>
            <a:pPr lvl="0"/>
            <a:r>
              <a:rPr lang="ru-RU" sz="1600" dirty="0" smtClean="0">
                <a:solidFill>
                  <a:srgbClr val="FF0000"/>
                </a:solidFill>
              </a:rPr>
              <a:t>6 </a:t>
            </a:r>
            <a:r>
              <a:rPr lang="ru-RU" sz="1600" dirty="0">
                <a:solidFill>
                  <a:srgbClr val="FF0000"/>
                </a:solidFill>
              </a:rPr>
              <a:t>школа: </a:t>
            </a:r>
            <a:r>
              <a:rPr lang="ru-RU" sz="1600" dirty="0" smtClean="0">
                <a:solidFill>
                  <a:srgbClr val="FF0000"/>
                </a:solidFill>
              </a:rPr>
              <a:t>Лахтионов </a:t>
            </a:r>
            <a:r>
              <a:rPr lang="ru-RU" sz="1600" dirty="0">
                <a:solidFill>
                  <a:srgbClr val="FF0000"/>
                </a:solidFill>
              </a:rPr>
              <a:t>Константин </a:t>
            </a:r>
            <a:r>
              <a:rPr lang="ru-RU" sz="1600" dirty="0" smtClean="0">
                <a:solidFill>
                  <a:srgbClr val="FF0000"/>
                </a:solidFill>
              </a:rPr>
              <a:t>(97 баллов)</a:t>
            </a:r>
            <a:endParaRPr lang="ru-RU" sz="1600" dirty="0">
              <a:solidFill>
                <a:srgbClr val="FF0000"/>
              </a:solidFill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980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0797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</a:t>
            </a:r>
            <a:r>
              <a:rPr lang="ru-RU" sz="2800" b="1" dirty="0" smtClean="0"/>
              <a:t>Физика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1643293" y="1497724"/>
          <a:ext cx="8128000" cy="500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06535"/>
              </p:ext>
            </p:extLst>
          </p:nvPr>
        </p:nvGraphicFramePr>
        <p:xfrm>
          <a:off x="499017" y="1726453"/>
          <a:ext cx="11352556" cy="2941320"/>
        </p:xfrm>
        <a:graphic>
          <a:graphicData uri="http://schemas.openxmlformats.org/drawingml/2006/table">
            <a:tbl>
              <a:tblPr/>
              <a:tblGrid>
                <a:gridCol w="3304945"/>
                <a:gridCol w="894179"/>
                <a:gridCol w="894179"/>
                <a:gridCol w="894179"/>
                <a:gridCol w="894179"/>
                <a:gridCol w="894179"/>
                <a:gridCol w="894179"/>
                <a:gridCol w="894179"/>
                <a:gridCol w="894179"/>
                <a:gridCol w="894179"/>
              </a:tblGrid>
              <a:tr h="244668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участников ЕГЭ по предмету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771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607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преодолели минимального балла (в 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158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170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Средний тестовый балл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53,28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60,2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66,0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49,04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52,0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37,0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53,73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59,0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от 81 до 99 баллов (в 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100 баллов (в 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0784" y="5116885"/>
            <a:ext cx="2719014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Некрасова Софья– 79 баллов</a:t>
            </a: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7654" y="4778331"/>
            <a:ext cx="353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Учитель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 Ольга Викторовна </a:t>
            </a:r>
            <a:r>
              <a:rPr lang="ru-RU" sz="16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Нагишева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345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      Химия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36123" y="511688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>
                <a:solidFill>
                  <a:srgbClr val="FF0000"/>
                </a:solidFill>
              </a:rPr>
              <a:t>Лучший результат </a:t>
            </a:r>
            <a:r>
              <a:rPr lang="ru-RU" sz="1600" b="1" dirty="0">
                <a:solidFill>
                  <a:srgbClr val="FF0000"/>
                </a:solidFill>
              </a:rPr>
              <a:t>в городе:</a:t>
            </a:r>
          </a:p>
          <a:p>
            <a:pPr lvl="0"/>
            <a:r>
              <a:rPr lang="ru-RU" sz="1600" dirty="0" smtClean="0">
                <a:solidFill>
                  <a:srgbClr val="FF0000"/>
                </a:solidFill>
              </a:rPr>
              <a:t>2 </a:t>
            </a:r>
            <a:r>
              <a:rPr lang="ru-RU" sz="1600" dirty="0">
                <a:solidFill>
                  <a:srgbClr val="FF0000"/>
                </a:solidFill>
              </a:rPr>
              <a:t>школа: </a:t>
            </a:r>
            <a:r>
              <a:rPr lang="ru-RU" sz="1600" dirty="0" smtClean="0">
                <a:solidFill>
                  <a:srgbClr val="FF0000"/>
                </a:solidFill>
              </a:rPr>
              <a:t>Павлова Арина (86 </a:t>
            </a:r>
            <a:r>
              <a:rPr lang="ru-RU" sz="1600" dirty="0">
                <a:solidFill>
                  <a:srgbClr val="FF0000"/>
                </a:solidFill>
              </a:rPr>
              <a:t>баллов</a:t>
            </a:r>
            <a:r>
              <a:rPr lang="ru-RU" sz="1600" dirty="0" smtClean="0">
                <a:solidFill>
                  <a:srgbClr val="FF0000"/>
                </a:solidFill>
              </a:rPr>
              <a:t>)</a:t>
            </a:r>
            <a:endParaRPr lang="ru-RU" sz="1600" dirty="0">
              <a:solidFill>
                <a:srgbClr val="FF0000"/>
              </a:solidFill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471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345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   Химия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1643293" y="1497724"/>
          <a:ext cx="8128000" cy="500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2373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</a:t>
            </a:r>
            <a:r>
              <a:rPr lang="ru-RU" sz="2800" b="1" dirty="0" smtClean="0"/>
              <a:t>Информатика и ИКТ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3202" y="4615560"/>
            <a:ext cx="354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16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Учитель: Ольга Николаевна Туманова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202" y="5029200"/>
            <a:ext cx="290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 smtClean="0"/>
          </a:p>
          <a:p>
            <a:r>
              <a:rPr lang="ru-RU" sz="1600" dirty="0" err="1" smtClean="0"/>
              <a:t>Чумовицкий</a:t>
            </a:r>
            <a:r>
              <a:rPr lang="ru-RU" sz="1600" dirty="0" smtClean="0"/>
              <a:t> Степан -95 баллов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199347"/>
              </p:ext>
            </p:extLst>
          </p:nvPr>
        </p:nvGraphicFramePr>
        <p:xfrm>
          <a:off x="450100" y="1390389"/>
          <a:ext cx="11365196" cy="3444875"/>
        </p:xfrm>
        <a:graphic>
          <a:graphicData uri="http://schemas.openxmlformats.org/drawingml/2006/table">
            <a:tbl>
              <a:tblPr/>
              <a:tblGrid>
                <a:gridCol w="3259527"/>
                <a:gridCol w="881891"/>
                <a:gridCol w="881891"/>
                <a:gridCol w="881891"/>
                <a:gridCol w="1040031"/>
                <a:gridCol w="881891"/>
                <a:gridCol w="887146"/>
                <a:gridCol w="887146"/>
                <a:gridCol w="881891"/>
                <a:gridCol w="881891"/>
              </a:tblGrid>
              <a:tr h="55182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участников ЕГЭ по предмету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837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900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преодолели минимального балла (в 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112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144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Средний тестовый балл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61,5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63,9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60,63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58,4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63,0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56,68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61,3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от 81 до 99 баллов (в 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158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100 баллов (в 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65077" y="502920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b="1" dirty="0" smtClean="0">
              <a:solidFill>
                <a:srgbClr val="FF0000"/>
              </a:solidFill>
            </a:endParaRPr>
          </a:p>
          <a:p>
            <a:pPr lvl="0"/>
            <a:r>
              <a:rPr lang="ru-RU" sz="1600" b="1" dirty="0" smtClean="0">
                <a:solidFill>
                  <a:srgbClr val="FF0000"/>
                </a:solidFill>
              </a:rPr>
              <a:t>Лучший результат </a:t>
            </a:r>
            <a:r>
              <a:rPr lang="ru-RU" sz="1600" b="1" dirty="0">
                <a:solidFill>
                  <a:srgbClr val="FF0000"/>
                </a:solidFill>
              </a:rPr>
              <a:t>в городе:</a:t>
            </a:r>
          </a:p>
          <a:p>
            <a:pPr lvl="0"/>
            <a:r>
              <a:rPr lang="ru-RU" sz="1600" dirty="0" smtClean="0">
                <a:solidFill>
                  <a:srgbClr val="FF0000"/>
                </a:solidFill>
              </a:rPr>
              <a:t>6 </a:t>
            </a:r>
            <a:r>
              <a:rPr lang="ru-RU" sz="1600" dirty="0">
                <a:solidFill>
                  <a:srgbClr val="FF0000"/>
                </a:solidFill>
              </a:rPr>
              <a:t>школа: </a:t>
            </a:r>
            <a:r>
              <a:rPr lang="ru-RU" sz="1600" dirty="0" smtClean="0">
                <a:solidFill>
                  <a:srgbClr val="FF0000"/>
                </a:solidFill>
              </a:rPr>
              <a:t>Серов Иван (98 баллов)</a:t>
            </a:r>
            <a:endParaRPr lang="ru-RU" sz="1600" dirty="0">
              <a:solidFill>
                <a:srgbClr val="FF0000"/>
              </a:solidFill>
            </a:endParaRPr>
          </a:p>
          <a:p>
            <a:pPr lvl="0"/>
            <a:r>
              <a:rPr lang="ru-RU" sz="1600" dirty="0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654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20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       </a:t>
            </a:r>
            <a:r>
              <a:rPr lang="ru-RU" sz="2800" b="1" dirty="0" smtClean="0"/>
              <a:t>Информатика </a:t>
            </a:r>
            <a:r>
              <a:rPr lang="ru-RU" sz="2800" b="1" dirty="0"/>
              <a:t>и ИКТ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989577" y="1528549"/>
          <a:ext cx="9466317" cy="588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0797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Биология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754" y="4521268"/>
            <a:ext cx="4062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Учитель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 Любовь Вениаминовна </a:t>
            </a:r>
            <a:r>
              <a:rPr lang="ru-RU" sz="16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Васильчук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754" y="4859822"/>
            <a:ext cx="251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Некрасова Софья– 71 балл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08439"/>
              </p:ext>
            </p:extLst>
          </p:nvPr>
        </p:nvGraphicFramePr>
        <p:xfrm>
          <a:off x="507198" y="1678192"/>
          <a:ext cx="11251029" cy="2721003"/>
        </p:xfrm>
        <a:graphic>
          <a:graphicData uri="http://schemas.openxmlformats.org/drawingml/2006/table">
            <a:tbl>
              <a:tblPr/>
              <a:tblGrid>
                <a:gridCol w="3268030"/>
                <a:gridCol w="886765"/>
                <a:gridCol w="887822"/>
                <a:gridCol w="887822"/>
                <a:gridCol w="886765"/>
                <a:gridCol w="886765"/>
                <a:gridCol w="886765"/>
                <a:gridCol w="886765"/>
                <a:gridCol w="886765"/>
                <a:gridCol w="886765"/>
              </a:tblGrid>
              <a:tr h="276909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 г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участников ЕГЭ по предмету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1096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881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852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преодолели минимального балла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(чел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161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121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Средний тестовый балл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52,0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54,1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64,0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52,09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47,4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37,0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50,94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47,3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44,0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от 81 до 99 баллов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(чел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100 баллов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(чел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60984" y="4859822"/>
            <a:ext cx="3330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Лучший </a:t>
            </a:r>
            <a:r>
              <a:rPr lang="ru-RU" sz="1600" b="1" dirty="0">
                <a:solidFill>
                  <a:srgbClr val="FF0000"/>
                </a:solidFill>
              </a:rPr>
              <a:t>результат в </a:t>
            </a:r>
            <a:r>
              <a:rPr lang="ru-RU" sz="1600" b="1" dirty="0" smtClean="0">
                <a:solidFill>
                  <a:srgbClr val="FF0000"/>
                </a:solidFill>
              </a:rPr>
              <a:t>городе: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2 школа: Павлова Арина– 96 баллов</a:t>
            </a:r>
          </a:p>
        </p:txBody>
      </p:sp>
    </p:spTree>
    <p:extLst>
      <p:ext uri="{BB962C8B-B14F-4D97-AF65-F5344CB8AC3E}">
        <p14:creationId xmlns:p14="http://schemas.microsoft.com/office/powerpoint/2010/main" val="33883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7970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</a:t>
            </a:r>
            <a:r>
              <a:rPr lang="ru-RU" sz="2800" b="1" dirty="0" smtClean="0"/>
              <a:t>Биология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1480207" y="1744720"/>
          <a:ext cx="8128000" cy="459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643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Обществознание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809" y="4453860"/>
            <a:ext cx="3312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Учителя: Лариса Борисовна Уткина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809" y="4839490"/>
            <a:ext cx="3635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Червяк-Воронич Екатерина– 86 баллов;</a:t>
            </a:r>
          </a:p>
          <a:p>
            <a:pPr lvl="0"/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20847"/>
              </p:ext>
            </p:extLst>
          </p:nvPr>
        </p:nvGraphicFramePr>
        <p:xfrm>
          <a:off x="533498" y="1594454"/>
          <a:ext cx="11283363" cy="2698750"/>
        </p:xfrm>
        <a:graphic>
          <a:graphicData uri="http://schemas.openxmlformats.org/drawingml/2006/table">
            <a:tbl>
              <a:tblPr/>
              <a:tblGrid>
                <a:gridCol w="3284802"/>
                <a:gridCol w="888729"/>
                <a:gridCol w="888729"/>
                <a:gridCol w="888729"/>
                <a:gridCol w="888729"/>
                <a:gridCol w="888729"/>
                <a:gridCol w="888729"/>
                <a:gridCol w="888729"/>
                <a:gridCol w="888729"/>
                <a:gridCol w="888729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участников ЕГЭ по предмету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2327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2029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88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2050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преодолели минимального балла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494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248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Средний тестовый балл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54,07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57,6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54,0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59,47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55,6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57,0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55,01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59,0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от 81 до 99 баллов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176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100 баллов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07169" y="4839490"/>
            <a:ext cx="3423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Лучший </a:t>
            </a:r>
            <a:r>
              <a:rPr lang="ru-RU" sz="1600" b="1" dirty="0">
                <a:solidFill>
                  <a:srgbClr val="FF0000"/>
                </a:solidFill>
              </a:rPr>
              <a:t>результат в </a:t>
            </a:r>
            <a:r>
              <a:rPr lang="ru-RU" sz="1600" b="1" dirty="0" smtClean="0">
                <a:solidFill>
                  <a:srgbClr val="FF0000"/>
                </a:solidFill>
              </a:rPr>
              <a:t>городе: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5 школа: Новикова Карина– 92 балла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3" y="0"/>
            <a:ext cx="121738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78227" y="387178"/>
            <a:ext cx="8657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данные о результатах    ЕГЭ - 2023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</a:t>
            </a:r>
            <a:r>
              <a:rPr lang="ru-RU" sz="2800" b="1" dirty="0" smtClean="0"/>
              <a:t>Обществознание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643293" y="1466193"/>
          <a:ext cx="8128000" cy="500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643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</a:t>
            </a:r>
            <a:r>
              <a:rPr lang="ru-RU" sz="2800" b="1" dirty="0" smtClean="0"/>
              <a:t>Английский язык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765" y="4812424"/>
            <a:ext cx="454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cs typeface="Times New Roman" panose="02020603050405020304" pitchFamily="18" charset="0"/>
              </a:rPr>
              <a:t>Учитель: Валентина Александровна Михайлова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0722" y="5171090"/>
            <a:ext cx="2838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Шевелева Эвелина– 79 баллов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43799"/>
              </p:ext>
            </p:extLst>
          </p:nvPr>
        </p:nvGraphicFramePr>
        <p:xfrm>
          <a:off x="443352" y="1663603"/>
          <a:ext cx="11318531" cy="2963609"/>
        </p:xfrm>
        <a:graphic>
          <a:graphicData uri="http://schemas.openxmlformats.org/drawingml/2006/table">
            <a:tbl>
              <a:tblPr/>
              <a:tblGrid>
                <a:gridCol w="3295040"/>
                <a:gridCol w="891499"/>
                <a:gridCol w="891499"/>
                <a:gridCol w="891499"/>
                <a:gridCol w="891499"/>
                <a:gridCol w="891499"/>
                <a:gridCol w="891499"/>
                <a:gridCol w="891499"/>
                <a:gridCol w="891499"/>
                <a:gridCol w="891499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Times New Roman"/>
                          <a:cs typeface="Times New Roman"/>
                        </a:rPr>
                        <a:t>2021 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Арх.</a:t>
                      </a:r>
                      <a:endParaRPr lang="ru-RU" sz="160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Всего участников ЕГЭ по предмету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542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553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Не преодолели минимального балла (в 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Средний тестовый балл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67,52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68,7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70,78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76,5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86,0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62,61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58,2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Получили от 81 до 99 баллов (в 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147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178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Получили 100 баллов (в 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87464" y="5170567"/>
            <a:ext cx="3355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Лучший </a:t>
            </a:r>
            <a:r>
              <a:rPr lang="ru-RU" sz="1600" b="1" dirty="0">
                <a:solidFill>
                  <a:srgbClr val="FF0000"/>
                </a:solidFill>
              </a:rPr>
              <a:t>результат в </a:t>
            </a:r>
            <a:r>
              <a:rPr lang="ru-RU" sz="1600" b="1" dirty="0" smtClean="0">
                <a:solidFill>
                  <a:srgbClr val="FF0000"/>
                </a:solidFill>
              </a:rPr>
              <a:t>городе: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4 школа: </a:t>
            </a:r>
            <a:r>
              <a:rPr lang="ru-RU" sz="1600" dirty="0" err="1" smtClean="0">
                <a:solidFill>
                  <a:srgbClr val="FF0000"/>
                </a:solidFill>
              </a:rPr>
              <a:t>Гарцева</a:t>
            </a:r>
            <a:r>
              <a:rPr lang="ru-RU" sz="1600" dirty="0" smtClean="0">
                <a:solidFill>
                  <a:srgbClr val="FF0000"/>
                </a:solidFill>
              </a:rPr>
              <a:t> Инесса– 88 баллов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</a:t>
            </a:r>
            <a:r>
              <a:rPr lang="ru-RU" sz="2800" b="1" dirty="0" smtClean="0"/>
              <a:t>Английский </a:t>
            </a:r>
            <a:r>
              <a:rPr lang="ru-RU" sz="2800" b="1" dirty="0"/>
              <a:t>язык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905876" y="1450428"/>
          <a:ext cx="8128000" cy="505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</a:t>
            </a:r>
            <a:r>
              <a:rPr lang="ru-RU" sz="2800" b="1" dirty="0" smtClean="0"/>
              <a:t>Рейтинг предметов по среднему баллу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702058" y="1655378"/>
          <a:ext cx="8741487" cy="455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0" y="1486834"/>
          <a:ext cx="12191999" cy="500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9220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1"/>
                </a:solidFill>
              </a:rPr>
              <a:t>       </a:t>
            </a:r>
            <a:r>
              <a:rPr lang="ru-RU" sz="2800" b="1" dirty="0" smtClean="0"/>
              <a:t>Средний тестовый балл по предметам за 2021-2023 годы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63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Выбор предметов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66198124"/>
              </p:ext>
            </p:extLst>
          </p:nvPr>
        </p:nvGraphicFramePr>
        <p:xfrm>
          <a:off x="0" y="1231189"/>
          <a:ext cx="12192000" cy="553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40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3428" y="21945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Русский </a:t>
            </a:r>
            <a:r>
              <a:rPr lang="ru-RU" sz="2800" b="1" dirty="0">
                <a:solidFill>
                  <a:prstClr val="black"/>
                </a:solidFill>
              </a:rPr>
              <a:t>язык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90608"/>
              </p:ext>
            </p:extLst>
          </p:nvPr>
        </p:nvGraphicFramePr>
        <p:xfrm>
          <a:off x="636106" y="742674"/>
          <a:ext cx="10888488" cy="1615095"/>
        </p:xfrm>
        <a:graphic>
          <a:graphicData uri="http://schemas.openxmlformats.org/drawingml/2006/table">
            <a:tbl>
              <a:tblPr firstRow="1" firstCol="1" bandRow="1"/>
              <a:tblGrid>
                <a:gridCol w="2999610"/>
                <a:gridCol w="875954"/>
                <a:gridCol w="875954"/>
                <a:gridCol w="876836"/>
                <a:gridCol w="876836"/>
                <a:gridCol w="876836"/>
                <a:gridCol w="875954"/>
                <a:gridCol w="876836"/>
                <a:gridCol w="876836"/>
                <a:gridCol w="876836"/>
              </a:tblGrid>
              <a:tr h="26465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участников по предмету ОГЭ (чел.)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10935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396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59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11191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354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11637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4,2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4,1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Качество обучения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76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77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491328" y="3127560"/>
            <a:ext cx="3219703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Мах = 33 балла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Ридецкая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Ульяна, Белозерцева Дарья -33 балла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Ларионов Кирилл,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Ергина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Арина,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Ерофеевская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Диана, Зайцева Ульяна, Попова Вероника -32 балла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Синицын Артём, Шумилова Алёна, Костина Ульяна, Фёдорова Ксения, </a:t>
            </a:r>
            <a:r>
              <a:rPr lang="ru-R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Лубнина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Юлия -31 балл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91327" y="2542784"/>
            <a:ext cx="2907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Учителя:</a:t>
            </a:r>
          </a:p>
          <a:p>
            <a:pPr lvl="0"/>
            <a:r>
              <a:rPr lang="ru-RU" sz="1600" b="1" dirty="0" err="1" smtClean="0">
                <a:solidFill>
                  <a:prstClr val="black"/>
                </a:solidFill>
              </a:rPr>
              <a:t>Н.Н.Сахневич</a:t>
            </a:r>
            <a:r>
              <a:rPr lang="ru-RU" sz="1600" b="1" dirty="0" smtClean="0">
                <a:solidFill>
                  <a:prstClr val="black"/>
                </a:solidFill>
              </a:rPr>
              <a:t>; О.А. Шатова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107845" y="6118060"/>
            <a:ext cx="1950727" cy="545788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91184984"/>
              </p:ext>
            </p:extLst>
          </p:nvPr>
        </p:nvGraphicFramePr>
        <p:xfrm>
          <a:off x="543169" y="2793304"/>
          <a:ext cx="7827108" cy="36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26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26622174"/>
              </p:ext>
            </p:extLst>
          </p:nvPr>
        </p:nvGraphicFramePr>
        <p:xfrm>
          <a:off x="466093" y="2549700"/>
          <a:ext cx="10091684" cy="377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Математика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0701" y="4364224"/>
            <a:ext cx="3105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Мах = 31 балл</a:t>
            </a:r>
          </a:p>
          <a:p>
            <a:r>
              <a:rPr lang="ru-RU" sz="1600" dirty="0" smtClean="0">
                <a:ea typeface="Calibri" panose="020F0502020204030204" pitchFamily="34" charset="0"/>
              </a:rPr>
              <a:t>Заяц Мария– 27 баллов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96434"/>
              </p:ext>
            </p:extLst>
          </p:nvPr>
        </p:nvGraphicFramePr>
        <p:xfrm>
          <a:off x="636106" y="1490780"/>
          <a:ext cx="10888488" cy="1592327"/>
        </p:xfrm>
        <a:graphic>
          <a:graphicData uri="http://schemas.openxmlformats.org/drawingml/2006/table">
            <a:tbl>
              <a:tblPr firstRow="1" firstCol="1" bandRow="1"/>
              <a:tblGrid>
                <a:gridCol w="2999610"/>
                <a:gridCol w="875954"/>
                <a:gridCol w="875954"/>
                <a:gridCol w="876836"/>
                <a:gridCol w="876836"/>
                <a:gridCol w="876836"/>
                <a:gridCol w="875954"/>
                <a:gridCol w="876836"/>
                <a:gridCol w="876836"/>
                <a:gridCol w="876836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участников по предмету ОГЭ (чел.)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10 903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396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59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354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11923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3,6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3,7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3,6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3,8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4,1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Качество обучения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53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31892" y="3498577"/>
            <a:ext cx="3512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Учителя: </a:t>
            </a:r>
            <a:r>
              <a:rPr lang="ru-RU" sz="1600" b="1" dirty="0" smtClean="0"/>
              <a:t>Т.Л. </a:t>
            </a:r>
            <a:r>
              <a:rPr lang="ru-RU" sz="1600" b="1" dirty="0" err="1" smtClean="0"/>
              <a:t>Стенина</a:t>
            </a:r>
            <a:r>
              <a:rPr lang="ru-RU" sz="1600" b="1" dirty="0" smtClean="0"/>
              <a:t>, И.Н. </a:t>
            </a:r>
            <a:r>
              <a:rPr lang="ru-RU" sz="1600" b="1" dirty="0" err="1" smtClean="0"/>
              <a:t>Гуменюк</a:t>
            </a:r>
            <a:r>
              <a:rPr lang="ru-RU" sz="1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6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18679409"/>
              </p:ext>
            </p:extLst>
          </p:nvPr>
        </p:nvGraphicFramePr>
        <p:xfrm>
          <a:off x="596721" y="2477268"/>
          <a:ext cx="10091684" cy="377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Физика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0701" y="4364224"/>
            <a:ext cx="3105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Мах = 45 баллов</a:t>
            </a:r>
          </a:p>
          <a:p>
            <a:r>
              <a:rPr lang="ru-RU" sz="1600" dirty="0" err="1" smtClean="0">
                <a:ea typeface="Calibri" panose="020F0502020204030204" pitchFamily="34" charset="0"/>
              </a:rPr>
              <a:t>Ридецкая</a:t>
            </a:r>
            <a:r>
              <a:rPr lang="ru-RU" sz="1600" dirty="0" smtClean="0">
                <a:ea typeface="Calibri" panose="020F0502020204030204" pitchFamily="34" charset="0"/>
              </a:rPr>
              <a:t> Ульяна– 37 баллов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83151"/>
              </p:ext>
            </p:extLst>
          </p:nvPr>
        </p:nvGraphicFramePr>
        <p:xfrm>
          <a:off x="636106" y="1490780"/>
          <a:ext cx="10888488" cy="1592327"/>
        </p:xfrm>
        <a:graphic>
          <a:graphicData uri="http://schemas.openxmlformats.org/drawingml/2006/table">
            <a:tbl>
              <a:tblPr firstRow="1" firstCol="1" bandRow="1"/>
              <a:tblGrid>
                <a:gridCol w="2999610"/>
                <a:gridCol w="875954"/>
                <a:gridCol w="875954"/>
                <a:gridCol w="876836"/>
                <a:gridCol w="876836"/>
                <a:gridCol w="876836"/>
                <a:gridCol w="875954"/>
                <a:gridCol w="876836"/>
                <a:gridCol w="876836"/>
                <a:gridCol w="876836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участников по предмету ОГЭ (чел.)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Качество обучения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2785" y="3498577"/>
            <a:ext cx="2931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Учитель: </a:t>
            </a:r>
            <a:r>
              <a:rPr lang="ru-RU" sz="1600" b="1" dirty="0" smtClean="0"/>
              <a:t>Н.А. Кузнецова</a:t>
            </a:r>
          </a:p>
        </p:txBody>
      </p:sp>
    </p:spTree>
    <p:extLst>
      <p:ext uri="{BB962C8B-B14F-4D97-AF65-F5344CB8AC3E}">
        <p14:creationId xmlns:p14="http://schemas.microsoft.com/office/powerpoint/2010/main" val="41902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23429291"/>
              </p:ext>
            </p:extLst>
          </p:nvPr>
        </p:nvGraphicFramePr>
        <p:xfrm>
          <a:off x="596721" y="2477268"/>
          <a:ext cx="10091684" cy="377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Химия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0701" y="4364224"/>
            <a:ext cx="324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Мах = 40 баллов</a:t>
            </a:r>
          </a:p>
          <a:p>
            <a:r>
              <a:rPr lang="ru-RU" sz="1600" dirty="0" smtClean="0">
                <a:ea typeface="Calibri" panose="020F0502020204030204" pitchFamily="34" charset="0"/>
              </a:rPr>
              <a:t>Ткачева Татьяна– 28 баллов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84197"/>
              </p:ext>
            </p:extLst>
          </p:nvPr>
        </p:nvGraphicFramePr>
        <p:xfrm>
          <a:off x="636106" y="1490780"/>
          <a:ext cx="10888488" cy="1592327"/>
        </p:xfrm>
        <a:graphic>
          <a:graphicData uri="http://schemas.openxmlformats.org/drawingml/2006/table">
            <a:tbl>
              <a:tblPr firstRow="1" firstCol="1" bandRow="1"/>
              <a:tblGrid>
                <a:gridCol w="2999610"/>
                <a:gridCol w="875954"/>
                <a:gridCol w="875954"/>
                <a:gridCol w="876836"/>
                <a:gridCol w="876836"/>
                <a:gridCol w="876836"/>
                <a:gridCol w="875954"/>
                <a:gridCol w="876836"/>
                <a:gridCol w="876836"/>
                <a:gridCol w="876836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участников по предмету ОГЭ (чел.)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4,4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Качество обучения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2785" y="3498577"/>
            <a:ext cx="2931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Учитель: </a:t>
            </a:r>
            <a:r>
              <a:rPr lang="ru-RU" sz="1600" b="1" dirty="0" smtClean="0"/>
              <a:t>О.В. </a:t>
            </a:r>
            <a:r>
              <a:rPr lang="ru-RU" sz="1600" b="1" dirty="0" err="1" smtClean="0"/>
              <a:t>Нагишева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0649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1538" y="5879186"/>
            <a:ext cx="1509334" cy="459362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01373192"/>
              </p:ext>
            </p:extLst>
          </p:nvPr>
        </p:nvGraphicFramePr>
        <p:xfrm>
          <a:off x="381667" y="1"/>
          <a:ext cx="1181033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14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368893027"/>
              </p:ext>
            </p:extLst>
          </p:nvPr>
        </p:nvGraphicFramePr>
        <p:xfrm>
          <a:off x="596721" y="2477268"/>
          <a:ext cx="10091684" cy="377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Информатика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0701" y="4364224"/>
            <a:ext cx="324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Мах = 19 баллов</a:t>
            </a:r>
          </a:p>
          <a:p>
            <a:r>
              <a:rPr lang="ru-RU" sz="1600" dirty="0" smtClean="0">
                <a:ea typeface="Calibri" panose="020F0502020204030204" pitchFamily="34" charset="0"/>
              </a:rPr>
              <a:t>Родионова </a:t>
            </a:r>
            <a:r>
              <a:rPr lang="ru-RU" sz="1600" dirty="0" err="1" smtClean="0">
                <a:ea typeface="Calibri" panose="020F0502020204030204" pitchFamily="34" charset="0"/>
              </a:rPr>
              <a:t>Элана</a:t>
            </a:r>
            <a:r>
              <a:rPr lang="ru-RU" sz="1600" dirty="0" smtClean="0">
                <a:ea typeface="Calibri" panose="020F0502020204030204" pitchFamily="34" charset="0"/>
              </a:rPr>
              <a:t>, Заяц Мария- 18 баллов</a:t>
            </a:r>
          </a:p>
          <a:p>
            <a:r>
              <a:rPr lang="ru-RU" sz="1600" dirty="0" err="1" smtClean="0">
                <a:ea typeface="Calibri" panose="020F0502020204030204" pitchFamily="34" charset="0"/>
              </a:rPr>
              <a:t>Тропников</a:t>
            </a:r>
            <a:r>
              <a:rPr lang="ru-RU" sz="1600" dirty="0" smtClean="0">
                <a:ea typeface="Calibri" panose="020F0502020204030204" pitchFamily="34" charset="0"/>
              </a:rPr>
              <a:t> Иван, </a:t>
            </a:r>
            <a:r>
              <a:rPr lang="ru-RU" sz="1600" dirty="0" err="1" smtClean="0">
                <a:ea typeface="Calibri" panose="020F0502020204030204" pitchFamily="34" charset="0"/>
              </a:rPr>
              <a:t>Ридецкая</a:t>
            </a:r>
            <a:r>
              <a:rPr lang="ru-RU" sz="1600" dirty="0" smtClean="0">
                <a:ea typeface="Calibri" panose="020F0502020204030204" pitchFamily="34" charset="0"/>
              </a:rPr>
              <a:t> Ульяна, </a:t>
            </a:r>
            <a:r>
              <a:rPr lang="ru-RU" sz="1600" dirty="0" err="1" smtClean="0">
                <a:ea typeface="Calibri" panose="020F0502020204030204" pitchFamily="34" charset="0"/>
              </a:rPr>
              <a:t>Елезов</a:t>
            </a:r>
            <a:r>
              <a:rPr lang="ru-RU" sz="1600" dirty="0" smtClean="0">
                <a:ea typeface="Calibri" panose="020F0502020204030204" pitchFamily="34" charset="0"/>
              </a:rPr>
              <a:t> Максим, Белозерцева Дарья -17 баллов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432903"/>
              </p:ext>
            </p:extLst>
          </p:nvPr>
        </p:nvGraphicFramePr>
        <p:xfrm>
          <a:off x="636106" y="1506546"/>
          <a:ext cx="10888488" cy="1592327"/>
        </p:xfrm>
        <a:graphic>
          <a:graphicData uri="http://schemas.openxmlformats.org/drawingml/2006/table">
            <a:tbl>
              <a:tblPr firstRow="1" firstCol="1" bandRow="1"/>
              <a:tblGrid>
                <a:gridCol w="2999610"/>
                <a:gridCol w="875954"/>
                <a:gridCol w="875954"/>
                <a:gridCol w="876836"/>
                <a:gridCol w="876836"/>
                <a:gridCol w="876836"/>
                <a:gridCol w="875954"/>
                <a:gridCol w="876836"/>
                <a:gridCol w="876836"/>
                <a:gridCol w="876836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участников по предмету ОГЭ (чел.)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6539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3,6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Качество обучения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47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968534"/>
            <a:ext cx="1950727" cy="628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2785" y="3498577"/>
            <a:ext cx="2931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Учителя: </a:t>
            </a:r>
            <a:r>
              <a:rPr lang="ru-RU" sz="1600" b="1" dirty="0" smtClean="0"/>
              <a:t>Н.А. Клепикова;</a:t>
            </a:r>
          </a:p>
          <a:p>
            <a:pPr lvl="0"/>
            <a:r>
              <a:rPr lang="ru-RU" sz="1600" b="1" dirty="0" smtClean="0"/>
              <a:t>                   О.Н. Туманова</a:t>
            </a:r>
          </a:p>
          <a:p>
            <a:pPr lvl="0"/>
            <a:r>
              <a:rPr lang="ru-RU" sz="1600" b="1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6277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31415802"/>
              </p:ext>
            </p:extLst>
          </p:nvPr>
        </p:nvGraphicFramePr>
        <p:xfrm>
          <a:off x="596721" y="2477268"/>
          <a:ext cx="10091684" cy="377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Биология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0701" y="4364224"/>
            <a:ext cx="324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Мах = 45 баллов</a:t>
            </a:r>
          </a:p>
          <a:p>
            <a:r>
              <a:rPr lang="ru-RU" sz="1600" dirty="0" err="1" smtClean="0">
                <a:ea typeface="Calibri" panose="020F0502020204030204" pitchFamily="34" charset="0"/>
              </a:rPr>
              <a:t>Бральнина</a:t>
            </a:r>
            <a:r>
              <a:rPr lang="ru-RU" sz="1600" dirty="0" smtClean="0">
                <a:ea typeface="Calibri" panose="020F0502020204030204" pitchFamily="34" charset="0"/>
              </a:rPr>
              <a:t> Эльвира, Ткачева Татьяна-37 баллов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2785" y="3498577"/>
            <a:ext cx="2931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Учитель:  </a:t>
            </a:r>
            <a:r>
              <a:rPr lang="ru-RU" sz="16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О.Ю.Бушуева</a:t>
            </a:r>
            <a:endParaRPr lang="ru-RU" sz="1600" b="1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90066"/>
              </p:ext>
            </p:extLst>
          </p:nvPr>
        </p:nvGraphicFramePr>
        <p:xfrm>
          <a:off x="636106" y="1506546"/>
          <a:ext cx="10888488" cy="1592327"/>
        </p:xfrm>
        <a:graphic>
          <a:graphicData uri="http://schemas.openxmlformats.org/drawingml/2006/table">
            <a:tbl>
              <a:tblPr firstRow="1" firstCol="1" bandRow="1"/>
              <a:tblGrid>
                <a:gridCol w="2999610"/>
                <a:gridCol w="875954"/>
                <a:gridCol w="875954"/>
                <a:gridCol w="876836"/>
                <a:gridCol w="876836"/>
                <a:gridCol w="876836"/>
                <a:gridCol w="875954"/>
                <a:gridCol w="876836"/>
                <a:gridCol w="876836"/>
                <a:gridCol w="876836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участников по предмету ОГЭ (чел.)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2192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3,7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Качество обучения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59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3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00817656"/>
              </p:ext>
            </p:extLst>
          </p:nvPr>
        </p:nvGraphicFramePr>
        <p:xfrm>
          <a:off x="596721" y="2477268"/>
          <a:ext cx="10091684" cy="377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История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0701" y="4364224"/>
            <a:ext cx="324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Мах = 37 баллов</a:t>
            </a:r>
          </a:p>
          <a:p>
            <a:r>
              <a:rPr lang="ru-RU" sz="1600" dirty="0" smtClean="0">
                <a:ea typeface="Calibri" panose="020F0502020204030204" pitchFamily="34" charset="0"/>
              </a:rPr>
              <a:t>Шестаков Михаил– 29 баллов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2785" y="3512225"/>
            <a:ext cx="2931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Учитель:  </a:t>
            </a:r>
            <a:r>
              <a:rPr lang="ru-RU" sz="16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Л.Б.Уткина</a:t>
            </a:r>
            <a:endParaRPr lang="ru-RU" sz="1600" b="1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35703"/>
              </p:ext>
            </p:extLst>
          </p:nvPr>
        </p:nvGraphicFramePr>
        <p:xfrm>
          <a:off x="636106" y="1506546"/>
          <a:ext cx="10888488" cy="1592327"/>
        </p:xfrm>
        <a:graphic>
          <a:graphicData uri="http://schemas.openxmlformats.org/drawingml/2006/table">
            <a:tbl>
              <a:tblPr firstRow="1" firstCol="1" bandRow="1"/>
              <a:tblGrid>
                <a:gridCol w="2999610"/>
                <a:gridCol w="875954"/>
                <a:gridCol w="875954"/>
                <a:gridCol w="876836"/>
                <a:gridCol w="876836"/>
                <a:gridCol w="876836"/>
                <a:gridCol w="875954"/>
                <a:gridCol w="876836"/>
                <a:gridCol w="876836"/>
                <a:gridCol w="876836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участников по предмету ОГЭ (чел.)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379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3,8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Качество обучения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8348034"/>
              </p:ext>
            </p:extLst>
          </p:nvPr>
        </p:nvGraphicFramePr>
        <p:xfrm>
          <a:off x="596721" y="2477268"/>
          <a:ext cx="10091684" cy="377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География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0701" y="4364224"/>
            <a:ext cx="324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Мах = 31 балл</a:t>
            </a:r>
          </a:p>
          <a:p>
            <a:r>
              <a:rPr lang="ru-RU" sz="1600" dirty="0" smtClean="0">
                <a:ea typeface="Calibri" panose="020F0502020204030204" pitchFamily="34" charset="0"/>
              </a:rPr>
              <a:t>Елисеев Матвей, </a:t>
            </a:r>
            <a:r>
              <a:rPr lang="ru-RU" sz="1600" dirty="0" err="1" smtClean="0">
                <a:ea typeface="Calibri" panose="020F0502020204030204" pitchFamily="34" charset="0"/>
              </a:rPr>
              <a:t>Гавзов</a:t>
            </a:r>
            <a:r>
              <a:rPr lang="ru-RU" sz="1600" dirty="0" smtClean="0">
                <a:ea typeface="Calibri" panose="020F0502020204030204" pitchFamily="34" charset="0"/>
              </a:rPr>
              <a:t> Владислав-31 балл</a:t>
            </a:r>
          </a:p>
          <a:p>
            <a:r>
              <a:rPr lang="ru-RU" sz="1600" dirty="0" err="1" smtClean="0">
                <a:ea typeface="Calibri" panose="020F0502020204030204" pitchFamily="34" charset="0"/>
              </a:rPr>
              <a:t>Ерофеевская</a:t>
            </a:r>
            <a:r>
              <a:rPr lang="ru-RU" sz="1600" dirty="0" smtClean="0">
                <a:ea typeface="Calibri" panose="020F0502020204030204" pitchFamily="34" charset="0"/>
              </a:rPr>
              <a:t> Диана- 30 баллов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2785" y="3498577"/>
            <a:ext cx="2931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Учитель:  Т.А. Гладкова</a:t>
            </a:r>
            <a:endParaRPr lang="ru-RU" sz="1600" b="1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37255"/>
              </p:ext>
            </p:extLst>
          </p:nvPr>
        </p:nvGraphicFramePr>
        <p:xfrm>
          <a:off x="636106" y="1506546"/>
          <a:ext cx="10888488" cy="1592327"/>
        </p:xfrm>
        <a:graphic>
          <a:graphicData uri="http://schemas.openxmlformats.org/drawingml/2006/table">
            <a:tbl>
              <a:tblPr firstRow="1" firstCol="1" bandRow="1"/>
              <a:tblGrid>
                <a:gridCol w="2999610"/>
                <a:gridCol w="875954"/>
                <a:gridCol w="875954"/>
                <a:gridCol w="876836"/>
                <a:gridCol w="876836"/>
                <a:gridCol w="876836"/>
                <a:gridCol w="875954"/>
                <a:gridCol w="876836"/>
                <a:gridCol w="876836"/>
                <a:gridCol w="876836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участников по предмету ОГЭ (чел.)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5799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6827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3,7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Качество обучения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59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4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31511264"/>
              </p:ext>
            </p:extLst>
          </p:nvPr>
        </p:nvGraphicFramePr>
        <p:xfrm>
          <a:off x="596721" y="2477268"/>
          <a:ext cx="10091684" cy="377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Английский язык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1612" y="4364224"/>
            <a:ext cx="3413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Мах = 68 баллов</a:t>
            </a:r>
          </a:p>
          <a:p>
            <a:r>
              <a:rPr lang="ru-RU" sz="1600" dirty="0" smtClean="0">
                <a:ea typeface="Calibri" panose="020F0502020204030204" pitchFamily="34" charset="0"/>
              </a:rPr>
              <a:t>Ершова Софья -66 баллов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49012" y="3525872"/>
            <a:ext cx="2931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Учитель:  </a:t>
            </a:r>
            <a:r>
              <a:rPr lang="ru-RU" sz="16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О.Р.Перевозская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</a:t>
            </a:r>
            <a:endParaRPr lang="ru-RU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01900"/>
              </p:ext>
            </p:extLst>
          </p:nvPr>
        </p:nvGraphicFramePr>
        <p:xfrm>
          <a:off x="636106" y="1506546"/>
          <a:ext cx="10888488" cy="1592327"/>
        </p:xfrm>
        <a:graphic>
          <a:graphicData uri="http://schemas.openxmlformats.org/drawingml/2006/table">
            <a:tbl>
              <a:tblPr firstRow="1" firstCol="1" bandRow="1"/>
              <a:tblGrid>
                <a:gridCol w="2999610"/>
                <a:gridCol w="875954"/>
                <a:gridCol w="875954"/>
                <a:gridCol w="876836"/>
                <a:gridCol w="876836"/>
                <a:gridCol w="876836"/>
                <a:gridCol w="875954"/>
                <a:gridCol w="876836"/>
                <a:gridCol w="876836"/>
                <a:gridCol w="876836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участников по предмету ОГЭ (чел.)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4,4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Качество обучения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3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24393443"/>
              </p:ext>
            </p:extLst>
          </p:nvPr>
        </p:nvGraphicFramePr>
        <p:xfrm>
          <a:off x="596721" y="2477268"/>
          <a:ext cx="10091684" cy="377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</a:t>
            </a:r>
            <a:r>
              <a:rPr lang="ru-RU" sz="2800" b="1" dirty="0" smtClean="0"/>
              <a:t>Обществознание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0701" y="4364224"/>
            <a:ext cx="324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Мах = 37 баллов</a:t>
            </a:r>
          </a:p>
          <a:p>
            <a:r>
              <a:rPr lang="ru-RU" sz="1600" dirty="0" err="1" smtClean="0">
                <a:ea typeface="Calibri" panose="020F0502020204030204" pitchFamily="34" charset="0"/>
              </a:rPr>
              <a:t>Ерофеевская</a:t>
            </a:r>
            <a:r>
              <a:rPr lang="ru-RU" sz="1600" dirty="0" smtClean="0">
                <a:ea typeface="Calibri" panose="020F0502020204030204" pitchFamily="34" charset="0"/>
              </a:rPr>
              <a:t> Диана– 30 баллов</a:t>
            </a:r>
          </a:p>
          <a:p>
            <a:r>
              <a:rPr lang="ru-RU" sz="1600" dirty="0" smtClean="0">
                <a:ea typeface="Calibri" panose="020F0502020204030204" pitchFamily="34" charset="0"/>
              </a:rPr>
              <a:t>Шумилова Алена</a:t>
            </a:r>
            <a:r>
              <a:rPr lang="ru-RU" sz="1600" smtClean="0">
                <a:ea typeface="Calibri" panose="020F0502020204030204" pitchFamily="34" charset="0"/>
              </a:rPr>
              <a:t>– 29 </a:t>
            </a:r>
            <a:r>
              <a:rPr lang="ru-RU" sz="1600" dirty="0" smtClean="0">
                <a:ea typeface="Calibri" panose="020F0502020204030204" pitchFamily="34" charset="0"/>
              </a:rPr>
              <a:t>баллов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2785" y="3498577"/>
            <a:ext cx="2931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Учитель:   </a:t>
            </a:r>
            <a:r>
              <a:rPr lang="ru-RU" sz="16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Л.Б.Уткина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Е.А. </a:t>
            </a:r>
            <a:r>
              <a:rPr lang="ru-RU" sz="16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Рядовикова</a:t>
            </a:r>
            <a:endParaRPr lang="ru-RU" sz="1600" b="1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87131"/>
              </p:ext>
            </p:extLst>
          </p:nvPr>
        </p:nvGraphicFramePr>
        <p:xfrm>
          <a:off x="636106" y="1506546"/>
          <a:ext cx="10888488" cy="1592327"/>
        </p:xfrm>
        <a:graphic>
          <a:graphicData uri="http://schemas.openxmlformats.org/drawingml/2006/table">
            <a:tbl>
              <a:tblPr firstRow="1" firstCol="1" bandRow="1"/>
              <a:tblGrid>
                <a:gridCol w="2999610"/>
                <a:gridCol w="875954"/>
                <a:gridCol w="875954"/>
                <a:gridCol w="876836"/>
                <a:gridCol w="876836"/>
                <a:gridCol w="876836"/>
                <a:gridCol w="875954"/>
                <a:gridCol w="876836"/>
                <a:gridCol w="876836"/>
                <a:gridCol w="876836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участников по предмету ОГЭ (чел.)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4359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3,1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3,1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3,1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3,5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Качество обучения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20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1"/>
                </a:solidFill>
              </a:rPr>
              <a:t>       </a:t>
            </a:r>
            <a:r>
              <a:rPr lang="ru-RU" sz="2800" b="1" dirty="0" smtClean="0"/>
              <a:t>Рейтинг предметов по среднему баллу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702058" y="1655378"/>
          <a:ext cx="8741487" cy="455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/>
          </p:nvPr>
        </p:nvGraphicFramePr>
        <p:xfrm>
          <a:off x="313900" y="1445891"/>
          <a:ext cx="11655188" cy="4641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9220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</a:t>
            </a:r>
            <a:r>
              <a:rPr lang="ru-RU" sz="2800" b="1" dirty="0" smtClean="0"/>
              <a:t>Средний балл по предметам за 2022-2023 годы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Дети  с  </a:t>
            </a:r>
            <a:r>
              <a:rPr lang="ru-RU" b="1" dirty="0" smtClean="0"/>
              <a:t>ОВЗ</a:t>
            </a:r>
            <a:r>
              <a:rPr lang="ru-RU" dirty="0" smtClean="0"/>
              <a:t>  - 7 человек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Математика:  «5»-1 чел.,     «4»-5 чел</a:t>
            </a:r>
            <a:r>
              <a:rPr lang="ru-RU" dirty="0"/>
              <a:t>.</a:t>
            </a:r>
            <a:r>
              <a:rPr lang="ru-RU" dirty="0" smtClean="0"/>
              <a:t>,       «3»-1 чел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Русский язык:  «</a:t>
            </a:r>
            <a:r>
              <a:rPr lang="ru-RU" dirty="0"/>
              <a:t>5»-</a:t>
            </a:r>
            <a:r>
              <a:rPr lang="ru-RU" dirty="0" smtClean="0"/>
              <a:t>1 </a:t>
            </a:r>
            <a:r>
              <a:rPr lang="ru-RU" dirty="0"/>
              <a:t>чел.</a:t>
            </a:r>
            <a:r>
              <a:rPr lang="ru-RU" dirty="0" smtClean="0"/>
              <a:t>,      </a:t>
            </a:r>
            <a:r>
              <a:rPr lang="ru-RU" dirty="0"/>
              <a:t>«4</a:t>
            </a:r>
            <a:r>
              <a:rPr lang="ru-RU" dirty="0" smtClean="0"/>
              <a:t>»-3 чел</a:t>
            </a:r>
            <a:r>
              <a:rPr lang="ru-RU" dirty="0"/>
              <a:t>.</a:t>
            </a:r>
            <a:r>
              <a:rPr lang="ru-RU" dirty="0" smtClean="0"/>
              <a:t>,      </a:t>
            </a:r>
            <a:r>
              <a:rPr lang="ru-RU" dirty="0"/>
              <a:t>«3</a:t>
            </a:r>
            <a:r>
              <a:rPr lang="ru-RU" dirty="0" smtClean="0"/>
              <a:t>»-3</a:t>
            </a:r>
            <a:r>
              <a:rPr lang="ru-RU" dirty="0"/>
              <a:t>чел.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20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7065" r="9024" b="29746"/>
          <a:stretch/>
        </p:blipFill>
        <p:spPr>
          <a:xfrm>
            <a:off x="10078365" y="5814646"/>
            <a:ext cx="1950727" cy="570388"/>
          </a:xfrm>
          <a:prstGeom prst="rect">
            <a:avLst/>
          </a:prstGeom>
        </p:spPr>
      </p:pic>
      <p:pic>
        <p:nvPicPr>
          <p:cNvPr id="2052" name="Picture 4" descr="https://st.cherinfo.ru/pages/2019/10/07/ahqldcveggi.jpg"/>
          <p:cNvPicPr>
            <a:picLocks noChangeAspect="1" noChangeArrowheads="1"/>
          </p:cNvPicPr>
          <p:nvPr/>
        </p:nvPicPr>
        <p:blipFill>
          <a:blip r:embed="rId4"/>
          <a:srcRect b="9254"/>
          <a:stretch>
            <a:fillRect/>
          </a:stretch>
        </p:blipFill>
        <p:spPr bwMode="auto">
          <a:xfrm>
            <a:off x="-1243263" y="-2"/>
            <a:ext cx="13435265" cy="685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1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4" name="AutoShape 10" descr="https://recruithuman.co.uk/wp-content/uploads/2016/07/thumbs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0" name="AutoShape 26" descr="https://www.seekpng.com/png/detail/406-4065925_brilliant-birthday-parties-roald-dahl-happy-birthd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2" name="AutoShape 28" descr="https://www.seekpng.com/png/detail/406-4065925_brilliant-birthday-parties-roald-dahl-happy-birthd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85808"/>
            <a:ext cx="12052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       Наши медалисты 2022-2023 </a:t>
            </a:r>
            <a:r>
              <a:rPr lang="ru-RU" sz="2800" b="1" dirty="0" err="1" smtClean="0">
                <a:solidFill>
                  <a:prstClr val="black"/>
                </a:solidFill>
              </a:rPr>
              <a:t>уч.г</a:t>
            </a:r>
            <a:r>
              <a:rPr lang="ru-RU" sz="2800" b="1" dirty="0" smtClean="0">
                <a:solidFill>
                  <a:prstClr val="black"/>
                </a:solidFill>
              </a:rPr>
              <a:t>.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3309" y="6245341"/>
            <a:ext cx="1509334" cy="459362"/>
          </a:xfrm>
          <a:prstGeom prst="rect">
            <a:avLst/>
          </a:prstGeom>
        </p:spPr>
      </p:pic>
      <p:pic>
        <p:nvPicPr>
          <p:cNvPr id="9" name="Рисунок 8" descr="https://sun9-12.userapi.com/impg/frGGffy9jw_8ObTqX981zqOrYM53kbwijyqQsw/Sh9w_KwgkbM.jpg?size=284x322&amp;quality=95&amp;sign=21c8dbea9605886e3dae9c84ffbfb402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22299"/>
            <a:ext cx="270510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 flipH="1">
            <a:off x="759703" y="4697260"/>
            <a:ext cx="165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Глушенкова София</a:t>
            </a:r>
            <a:endParaRPr lang="ru-RU" dirty="0"/>
          </a:p>
        </p:txBody>
      </p:sp>
      <p:pic>
        <p:nvPicPr>
          <p:cNvPr id="11" name="Рисунок 10" descr="https://sun9-45.userapi.com/impg/mGiva2RixH5N9RLAK6XBtGE8-bUc6J5gCsTRqw/uro6A8uME7k.jpg?size=284x322&amp;quality=95&amp;sign=c415abb8c9de28daf0c733528d32f455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01" y="1322299"/>
            <a:ext cx="270510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52.userapi.com/impg/pYdBakeZ_BuwTZ4o_IFWVt_wc9yVhq2cdc7qkw/LBmQoIe_8iI.jpg?size=284x322&amp;quality=95&amp;sign=de5943e956fb4fc98cdae0edace16b5c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27" y="1322299"/>
            <a:ext cx="270510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43.userapi.com/impg/j7fkgH8FwRFsGkxi1qjMIZ7hz-qWZQ-qiRZ-mg/6wPpnndsGZI.jpg?size=284x322&amp;quality=95&amp;sign=72fc12c182d5298d9cd782b5592a7673&amp;type=alb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53" y="1322299"/>
            <a:ext cx="270510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4762" y="4922729"/>
            <a:ext cx="2438139" cy="42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4761" y="4697259"/>
            <a:ext cx="229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Халтуринская</a:t>
            </a:r>
            <a:endParaRPr lang="ru-RU" dirty="0" smtClean="0"/>
          </a:p>
          <a:p>
            <a:pPr algn="ctr"/>
            <a:r>
              <a:rPr lang="ru-RU" dirty="0" smtClean="0"/>
              <a:t> Юлия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63430" y="4697258"/>
            <a:ext cx="254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Червяк –Воронич Екатерина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681533" y="4597052"/>
            <a:ext cx="237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Шевелёва</a:t>
            </a:r>
            <a:endParaRPr lang="ru-RU" dirty="0" smtClean="0"/>
          </a:p>
          <a:p>
            <a:pPr algn="ctr"/>
            <a:r>
              <a:rPr lang="ru-RU" dirty="0" smtClean="0"/>
              <a:t> Эвелина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20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       Русский язык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837" y="4274713"/>
            <a:ext cx="1142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anose="02020603050405020304" pitchFamily="18" charset="0"/>
              </a:rPr>
              <a:t>Учитель: </a:t>
            </a:r>
            <a:r>
              <a:rPr lang="ru-RU" sz="1600" b="1" dirty="0" smtClean="0"/>
              <a:t>Ольга Александровна Шатова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1434" y="5972209"/>
            <a:ext cx="1509334" cy="45936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73838"/>
              </p:ext>
            </p:extLst>
          </p:nvPr>
        </p:nvGraphicFramePr>
        <p:xfrm>
          <a:off x="415635" y="1555669"/>
          <a:ext cx="11471566" cy="2722699"/>
        </p:xfrm>
        <a:graphic>
          <a:graphicData uri="http://schemas.openxmlformats.org/drawingml/2006/table">
            <a:tbl>
              <a:tblPr/>
              <a:tblGrid>
                <a:gridCol w="3339589"/>
                <a:gridCol w="903553"/>
                <a:gridCol w="903553"/>
                <a:gridCol w="903553"/>
                <a:gridCol w="903553"/>
                <a:gridCol w="903553"/>
                <a:gridCol w="903553"/>
                <a:gridCol w="903553"/>
                <a:gridCol w="903553"/>
                <a:gridCol w="903553"/>
              </a:tblGrid>
              <a:tr h="24744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2023 г. </a:t>
                      </a:r>
                      <a:endParaRPr lang="ru-RU" sz="1600" b="1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участников ЕГЭ по предмету (чел.)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5475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5393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195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5123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преодолели минимального балла (чел.)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Средний тестовый балл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MS Mincho"/>
                          <a:cs typeface="Times New Roman"/>
                        </a:rPr>
                        <a:t>72,9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73,6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79,5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71,4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72,4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73,0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71,17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73,4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76,0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от 81 до 99 баллов (чел.)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1714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1559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67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1454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100 баллов (чел.)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1262" y="4880760"/>
            <a:ext cx="6365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a typeface="Times New Roman"/>
                <a:cs typeface="Times New Roman"/>
              </a:rPr>
              <a:t>Червяк-Воронич Екатерина- 97 баллов</a:t>
            </a:r>
          </a:p>
          <a:p>
            <a:r>
              <a:rPr lang="ru-RU" sz="1600" dirty="0" smtClean="0">
                <a:ea typeface="Times New Roman"/>
                <a:cs typeface="Times New Roman"/>
              </a:rPr>
              <a:t>Глушенкова София -93 балла</a:t>
            </a:r>
          </a:p>
          <a:p>
            <a:r>
              <a:rPr lang="ru-RU" sz="1600" dirty="0" smtClean="0">
                <a:ea typeface="Times New Roman"/>
                <a:cs typeface="Times New Roman"/>
              </a:rPr>
              <a:t>Шевелева Эвелина -93 балла</a:t>
            </a:r>
          </a:p>
          <a:p>
            <a:r>
              <a:rPr lang="ru-RU" sz="1600" dirty="0" err="1" smtClean="0">
                <a:ea typeface="Times New Roman"/>
                <a:cs typeface="Times New Roman"/>
              </a:rPr>
              <a:t>Чумовицкий</a:t>
            </a:r>
            <a:r>
              <a:rPr lang="ru-RU" sz="1600" dirty="0" smtClean="0">
                <a:ea typeface="Times New Roman"/>
                <a:cs typeface="Times New Roman"/>
              </a:rPr>
              <a:t> Степан- 91 балл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8093" y="4880760"/>
            <a:ext cx="45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Лучшие результаты в городе: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ru-RU" sz="1600" dirty="0" smtClean="0">
                <a:solidFill>
                  <a:srgbClr val="FF0000"/>
                </a:solidFill>
              </a:rPr>
              <a:t>школа: </a:t>
            </a:r>
            <a:r>
              <a:rPr lang="ru-RU" sz="1600" dirty="0" err="1" smtClean="0">
                <a:solidFill>
                  <a:srgbClr val="FF0000"/>
                </a:solidFill>
              </a:rPr>
              <a:t>Юрачева</a:t>
            </a:r>
            <a:r>
              <a:rPr lang="ru-RU" sz="1600" dirty="0" smtClean="0">
                <a:solidFill>
                  <a:srgbClr val="FF0000"/>
                </a:solidFill>
              </a:rPr>
              <a:t> Виктория(97 баллов)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6 школа: Серов Иван и Гурьев Денис (97 баллов)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    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27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20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B0F0"/>
                </a:solidFill>
              </a:rPr>
              <a:t>       </a:t>
            </a:r>
            <a:r>
              <a:rPr lang="ru-RU" sz="2800" b="1" dirty="0" smtClean="0"/>
              <a:t>Русский язык</a:t>
            </a:r>
            <a:endParaRPr lang="ru-RU" sz="2800" b="1" dirty="0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1224634" y="1215423"/>
          <a:ext cx="851783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1433" y="5984085"/>
            <a:ext cx="1509334" cy="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30067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Математика (профильный уровень)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819" y="4497622"/>
            <a:ext cx="3525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Учитель: Ирина Николаевна </a:t>
            </a:r>
            <a:r>
              <a:rPr lang="ru-RU" sz="16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Гуменюк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820" y="5105008"/>
            <a:ext cx="3255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Гаркалин Иван- 82 балла</a:t>
            </a:r>
          </a:p>
          <a:p>
            <a:r>
              <a:rPr lang="ru-RU" dirty="0" err="1" smtClean="0"/>
              <a:t>Чумовицкий</a:t>
            </a:r>
            <a:r>
              <a:rPr lang="ru-RU" dirty="0" smtClean="0"/>
              <a:t> Степан- 80 баллов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67190"/>
              </p:ext>
            </p:extLst>
          </p:nvPr>
        </p:nvGraphicFramePr>
        <p:xfrm>
          <a:off x="522512" y="1579418"/>
          <a:ext cx="11281558" cy="2950323"/>
        </p:xfrm>
        <a:graphic>
          <a:graphicData uri="http://schemas.openxmlformats.org/drawingml/2006/table">
            <a:tbl>
              <a:tblPr/>
              <a:tblGrid>
                <a:gridCol w="3284275"/>
                <a:gridCol w="888587"/>
                <a:gridCol w="888587"/>
                <a:gridCol w="888587"/>
                <a:gridCol w="888587"/>
                <a:gridCol w="888587"/>
                <a:gridCol w="888587"/>
                <a:gridCol w="888587"/>
                <a:gridCol w="888587"/>
                <a:gridCol w="888587"/>
              </a:tblGrid>
              <a:tr h="26574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участников ЕГЭ по предмету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3168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2449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106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2353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преодолели минимального балла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221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205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Средний тестовый балл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53,7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53,7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58,0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58,0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56,7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63,0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60,6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63,0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от 81 до 99 баллов (чел.)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196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179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146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Получили 100 баллов (чел.)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36296" y="5105008"/>
            <a:ext cx="6388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Лучшие результаты в городе: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6 школа:  </a:t>
            </a:r>
            <a:r>
              <a:rPr lang="ru-RU" dirty="0" err="1" smtClean="0">
                <a:solidFill>
                  <a:srgbClr val="FF0000"/>
                </a:solidFill>
              </a:rPr>
              <a:t>Дубинова</a:t>
            </a:r>
            <a:r>
              <a:rPr lang="ru-RU" dirty="0" smtClean="0">
                <a:solidFill>
                  <a:srgbClr val="FF0000"/>
                </a:solidFill>
              </a:rPr>
              <a:t> Кира (92 балла) и Серов Иван (90 баллов)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 школа:  Молчанов Артем (90 баллов)</a:t>
            </a:r>
          </a:p>
        </p:txBody>
      </p:sp>
    </p:spTree>
    <p:extLst>
      <p:ext uri="{BB962C8B-B14F-4D97-AF65-F5344CB8AC3E}">
        <p14:creationId xmlns:p14="http://schemas.microsoft.com/office/powerpoint/2010/main" val="30839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79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       </a:t>
            </a:r>
            <a:r>
              <a:rPr lang="ru-RU" sz="2800" b="1" dirty="0" smtClean="0"/>
              <a:t>Математика </a:t>
            </a:r>
            <a:r>
              <a:rPr lang="ru-RU" sz="2800" b="1" dirty="0"/>
              <a:t>(профильный уровень)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1501404" y="1403131"/>
          <a:ext cx="8128000" cy="508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30067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Математика (базовый  уровень)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819" y="4497622"/>
            <a:ext cx="352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16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Учитель: Ирина Николаевна </a:t>
            </a:r>
            <a:r>
              <a:rPr lang="ru-RU" sz="16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Гуменюк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9559" y="5984084"/>
            <a:ext cx="1509334" cy="45936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67247"/>
              </p:ext>
            </p:extLst>
          </p:nvPr>
        </p:nvGraphicFramePr>
        <p:xfrm>
          <a:off x="522512" y="1227439"/>
          <a:ext cx="11101073" cy="3262186"/>
        </p:xfrm>
        <a:graphic>
          <a:graphicData uri="http://schemas.openxmlformats.org/drawingml/2006/table">
            <a:tbl>
              <a:tblPr/>
              <a:tblGrid>
                <a:gridCol w="3231734"/>
                <a:gridCol w="874371"/>
                <a:gridCol w="874371"/>
                <a:gridCol w="874371"/>
                <a:gridCol w="874371"/>
                <a:gridCol w="874371"/>
                <a:gridCol w="874371"/>
                <a:gridCol w="874371"/>
                <a:gridCol w="874371"/>
                <a:gridCol w="874371"/>
              </a:tblGrid>
              <a:tr h="28534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 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8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Арх.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обл.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школа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участников ЕГЭ по предмету (чел.)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2740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81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2594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96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2754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Получили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«5»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1221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1195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968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Получили «4»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1069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1224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Получили «3»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366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455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Получили «2»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84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89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Средний тестовый балл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4,25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4,3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4,8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4,12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4,3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4,2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8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2270</Words>
  <Application>Microsoft Office PowerPoint</Application>
  <PresentationFormat>Широкоэкранный</PresentationFormat>
  <Paragraphs>1220</Paragraphs>
  <Slides>39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MS Mincho</vt:lpstr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 с  ОВЗ  - 7 человек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83</cp:revision>
  <dcterms:created xsi:type="dcterms:W3CDTF">2023-06-28T05:31:45Z</dcterms:created>
  <dcterms:modified xsi:type="dcterms:W3CDTF">2023-10-13T09:33:56Z</dcterms:modified>
</cp:coreProperties>
</file>