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72" r:id="rId3"/>
    <p:sldId id="269" r:id="rId4"/>
    <p:sldId id="270" r:id="rId5"/>
    <p:sldId id="287" r:id="rId6"/>
    <p:sldId id="277" r:id="rId7"/>
    <p:sldId id="271" r:id="rId8"/>
    <p:sldId id="262" r:id="rId9"/>
    <p:sldId id="263" r:id="rId10"/>
    <p:sldId id="288" r:id="rId11"/>
    <p:sldId id="289" r:id="rId12"/>
    <p:sldId id="292" r:id="rId13"/>
    <p:sldId id="266" r:id="rId14"/>
    <p:sldId id="291" r:id="rId15"/>
    <p:sldId id="260" r:id="rId16"/>
    <p:sldId id="281" r:id="rId17"/>
    <p:sldId id="282" r:id="rId18"/>
    <p:sldId id="283" r:id="rId19"/>
    <p:sldId id="284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ED12A-E3AF-4E0E-AE16-B7D01473F77D}" type="datetimeFigureOut">
              <a:rPr lang="ru-RU" smtClean="0"/>
              <a:pPr/>
              <a:t>02.10.2025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8D65-8EC7-4D56-9E93-011E5233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0330" b="8097"/>
          <a:stretch>
            <a:fillRect/>
          </a:stretch>
        </p:blipFill>
        <p:spPr>
          <a:xfrm>
            <a:off x="0" y="0"/>
            <a:ext cx="9144000" cy="18703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6116" y="2333057"/>
            <a:ext cx="5170516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Профильные</a:t>
            </a:r>
            <a:r>
              <a:rPr lang="en-US" alt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предпрофессиональные</a:t>
            </a:r>
            <a:r>
              <a:rPr lang="en-US" alt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r>
              <a:rPr lang="en-US" alt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новый</a:t>
            </a:r>
            <a:r>
              <a:rPr lang="en-US" alt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en-US" alt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alt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alt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4106175" y="4278041"/>
            <a:ext cx="4752146" cy="2441936"/>
          </a:xfrm>
          <a:prstGeom prst="snip1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обучающихся о возможностях продолжения образования или трудоустройства, знакомство с учреждениями профессионального образования, информирование о программах профильного обучения, информирование о состоянии и прогнозах развития рынка труда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837498" y="2168836"/>
            <a:ext cx="4381995" cy="1989096"/>
          </a:xfrm>
          <a:prstGeom prst="snip1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элективных курсов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(часть учебного плана, формируемая участниками образовательных отношений, внеурочная деятельность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38326" y="0"/>
            <a:ext cx="4381995" cy="2066306"/>
          </a:xfrm>
          <a:prstGeom prst="snip1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обучающихся по вопросам, связанных с выбором образовательной траектории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13" y="353683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Изображение 4" descr="i_7zWIrbQ5aCyVwHslhYo1HtMRJRHOoXiL5ZNWqMN_uBXnxee5X8RtR_9_lRIzNvrLNFJqbUez5HMRvVvo9QDx7Z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539" y="112142"/>
            <a:ext cx="4990399" cy="3647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овое поле 6"/>
          <p:cNvSpPr txBox="1"/>
          <p:nvPr/>
        </p:nvSpPr>
        <p:spPr>
          <a:xfrm>
            <a:off x="255819" y="4518057"/>
            <a:ext cx="3962498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lnSpc>
                <a:spcPct val="114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П</a:t>
            </a:r>
            <a:r>
              <a:rPr sz="2400" b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ервые профессиональные пробы «Я учитель»</a:t>
            </a:r>
          </a:p>
        </p:txBody>
      </p:sp>
      <p:pic>
        <p:nvPicPr>
          <p:cNvPr id="6" name="Изображение 5" descr="rW8NfpakVFjVqh_fWp0S0HAklGE_h_JySDk1QljPDlqK91j76fWSBgR1dWNbnH0qMdC8pYCa23MbS2UMXVdt-NX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2325" y="3209026"/>
            <a:ext cx="4721675" cy="3545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Изображение 3" descr="U1wjMDngA59OfUsRSTdRPmNmJXx1KBxVz58njz-IfmVaiMNYvWb-9OPBM0gS9TmaH8VuGtPWmdaXPz1PySsEW-Dq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2605" y="3339440"/>
            <a:ext cx="4520241" cy="3393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Текстовое поле 4"/>
          <p:cNvSpPr txBox="1"/>
          <p:nvPr/>
        </p:nvSpPr>
        <p:spPr>
          <a:xfrm>
            <a:off x="284672" y="4376947"/>
            <a:ext cx="4106173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lnSpc>
                <a:spcPct val="114000"/>
              </a:lnSpc>
            </a:pPr>
            <a:r>
              <a:rPr sz="2400" b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«Классные встречи»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-</a:t>
            </a:r>
            <a:r>
              <a:rPr sz="2400" b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встречи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с</a:t>
            </a:r>
            <a:r>
              <a:rPr sz="2400" b="1" smtClean="0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/>
                <a:ea typeface="SimSun" panose="02010600030101010101" pitchFamily="2" charset="-122"/>
              </a:rPr>
              <a:t>людьми педагогических профессий</a:t>
            </a:r>
          </a:p>
        </p:txBody>
      </p:sp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4" cstate="print"/>
          <a:srcRect t="26037"/>
          <a:stretch>
            <a:fillRect/>
          </a:stretch>
        </p:blipFill>
        <p:spPr>
          <a:xfrm>
            <a:off x="207034" y="146649"/>
            <a:ext cx="5063921" cy="332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47" y="301926"/>
            <a:ext cx="6810712" cy="2852058"/>
          </a:xfrm>
          <a:prstGeom prst="rect">
            <a:avLst/>
          </a:prstGeom>
        </p:spPr>
      </p:pic>
      <p:graphicFrame>
        <p:nvGraphicFramePr>
          <p:cNvPr id="6" name="Таблица 5"/>
          <p:cNvGraphicFramePr/>
          <p:nvPr/>
        </p:nvGraphicFramePr>
        <p:xfrm>
          <a:off x="914401" y="3756804"/>
          <a:ext cx="7410090" cy="1768932"/>
        </p:xfrm>
        <a:graphic>
          <a:graphicData uri="http://schemas.openxmlformats.org/drawingml/2006/table">
            <a:tbl>
              <a:tblPr/>
              <a:tblGrid>
                <a:gridCol w="556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Диагностика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Количество обучающихся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44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«Мои ориентиры» оценивала ценности </a:t>
                      </a:r>
                      <a:r>
                        <a:rPr sz="2000" smtClean="0">
                          <a:latin typeface="Times New Roman" panose="02020603050405020304"/>
                          <a:ea typeface="SimSun" panose="02010600030101010101" pitchFamily="2" charset="-122"/>
                        </a:rPr>
                        <a:t>и</a:t>
                      </a:r>
                      <a:endParaRPr sz="2000"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17 чел.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«Естественно-научные способности»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17 чел.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«Мои интересы»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SimSun" panose="02010600030101010101" pitchFamily="2" charset="-122"/>
                        </a:rPr>
                        <a:t>17 чел.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/>
          <p:nvPr/>
        </p:nvGraphicFramePr>
        <p:xfrm>
          <a:off x="1000665" y="3905696"/>
          <a:ext cx="7487727" cy="2084832"/>
        </p:xfrm>
        <a:graphic>
          <a:graphicData uri="http://schemas.openxmlformats.org/drawingml/2006/table">
            <a:tbl>
              <a:tblPr/>
              <a:tblGrid>
                <a:gridCol w="366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Курсы внеурочной деятельности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Количество часов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Количество человек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Начальные основы педагогики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34 часа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17 чел.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Times New Roman" panose="02020603050405020304"/>
                        </a:rPr>
                        <a:t>Основы психологии</a:t>
                      </a:r>
                      <a:endParaRPr sz="2000" b="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34 часа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17 чел.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imes New Roman" panose="02020603050405020304"/>
                          <a:ea typeface="Calibri" panose="020F0502020204030204"/>
                        </a:rPr>
                        <a:t>Интерактивное оборудование в образовательном процессе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8 часов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 b="0">
                          <a:latin typeface="Times New Roman" panose="02020603050405020304"/>
                          <a:ea typeface="SimSun" panose="02010600030101010101" pitchFamily="2" charset="-122"/>
                        </a:rPr>
                        <a:t>17 чел.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5" b="13575"/>
          <a:stretch>
            <a:fillRect/>
          </a:stretch>
        </p:blipFill>
        <p:spPr>
          <a:xfrm>
            <a:off x="965441" y="169491"/>
            <a:ext cx="2416114" cy="3350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https://sun9-60.userapi.com/impg/z04QODpxN9BAxPGFRcX6vqmeDGWDEV3K1sak1w/xoi32gj-7u4.jpg?size=486x1080&amp;quality=95&amp;sign=0607d9bef0071b7b9cf1bcb66db780ad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0" b="21652"/>
          <a:stretch>
            <a:fillRect/>
          </a:stretch>
        </p:blipFill>
        <p:spPr bwMode="auto">
          <a:xfrm>
            <a:off x="4183811" y="203680"/>
            <a:ext cx="2553419" cy="3288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1-85.userapi.com/impg/m5Z2BWP1sQS9_L9Vb4bKRCFJwfwXx9kliWx0rA/kjMXFQGvtkk.jpg?size=810x1080&amp;quality=95&amp;sign=8ebbe82ab069544441d6b6dc2f9b5b53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36306"/>
          <a:stretch>
            <a:fillRect/>
          </a:stretch>
        </p:blipFill>
        <p:spPr bwMode="auto">
          <a:xfrm>
            <a:off x="463943" y="155780"/>
            <a:ext cx="4525323" cy="309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sun1-96.userapi.com/impg/FcchxdzCihbrUTmsj8ATcUSjT4nPkmlGUpo_Gw/UfTicJVrJcI.jpg?size=810x1080&amp;quality=95&amp;sign=b43c5b189a090ac528c278b9205e036d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89" y="1031867"/>
            <a:ext cx="3395147" cy="4526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ttps://sun1-83.userapi.com/impg/_InUZGq-lVoPP5Pi6pJDhuXSuA84G0fkXoB9GQ/83fnuKk5fsg.jpg?size=810x1080&amp;quality=95&amp;sign=d4c4110647643de95477655780fe084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3" y="3460741"/>
            <a:ext cx="2407266" cy="320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https://sun9-55.userapi.com/s/v1/ig2/P7wSPwWahSeU5nFQWv3-uuvRJ5G47e4n80zydwCnAu_6goZNbA8qPEFwvemmypnnmMh-ZqoG4bpkrQ-0PMCgDIPa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8820" y="3433313"/>
            <a:ext cx="2361482" cy="314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е поле 4"/>
          <p:cNvSpPr txBox="1"/>
          <p:nvPr/>
        </p:nvSpPr>
        <p:spPr>
          <a:xfrm>
            <a:off x="560716" y="772423"/>
            <a:ext cx="7027569" cy="556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Times New Roman" panose="02020603050405020304"/>
              </a:rPr>
              <a:t>1. Актуальны ли для Вас темы </a:t>
            </a:r>
            <a:r>
              <a:rPr lang="ru-RU" sz="2400" dirty="0" smtClean="0">
                <a:latin typeface="Times New Roman" panose="02020603050405020304"/>
                <a:ea typeface="Times New Roman" panose="02020603050405020304"/>
              </a:rPr>
              <a:t>занятий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400">
                <a:latin typeface="Times New Roman" panose="02020603050405020304"/>
                <a:ea typeface="Times New Roman" panose="02020603050405020304"/>
              </a:rPr>
              <a:t>по «Психологии» и «Педагогике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»:</a:t>
            </a:r>
            <a:endParaRPr lang="ru-RU" sz="2400" dirty="0" smtClean="0"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endParaRPr sz="2400"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Times New Roman" panose="02020603050405020304"/>
              </a:rPr>
              <a:t>да – 17; 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нет-0</a:t>
            </a:r>
            <a:endParaRPr lang="ru-RU" sz="2400" dirty="0" smtClean="0"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endParaRPr sz="2400"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Times New Roman" panose="02020603050405020304"/>
              </a:rPr>
              <a:t>2. Полезны ли для Вас были уроки и проведенные мероприятия: </a:t>
            </a:r>
            <a:endParaRPr lang="ru-RU" sz="2400" dirty="0" smtClean="0"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endParaRPr sz="2400"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Times New Roman" panose="02020603050405020304"/>
              </a:rPr>
              <a:t>да- 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17;нет-0</a:t>
            </a:r>
            <a:endParaRPr lang="ru-RU" sz="2400" dirty="0" smtClean="0"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endParaRPr sz="2400"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Times New Roman" panose="02020603050405020304"/>
              </a:rPr>
              <a:t>3. Получили ли Вы ответы на ваши вопросы: </a:t>
            </a:r>
          </a:p>
          <a:p>
            <a:pPr defTabSz="266700">
              <a:lnSpc>
                <a:spcPct val="114000"/>
              </a:lnSpc>
            </a:pPr>
            <a:r>
              <a:rPr sz="2400">
                <a:latin typeface="Times New Roman" panose="02020603050405020304"/>
                <a:ea typeface="Times New Roman" panose="02020603050405020304"/>
              </a:rPr>
              <a:t>да-17; 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нет-0</a:t>
            </a:r>
            <a:endParaRPr lang="ru-RU" sz="2400" dirty="0" smtClean="0">
              <a:latin typeface="Times New Roman" panose="02020603050405020304"/>
              <a:ea typeface="Times New Roman" panose="02020603050405020304"/>
            </a:endParaRPr>
          </a:p>
          <a:p>
            <a:pPr defTabSz="266700">
              <a:lnSpc>
                <a:spcPct val="114000"/>
              </a:lnSpc>
            </a:pPr>
            <a:endParaRPr sz="240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597535" y="517525"/>
            <a:ext cx="7253605" cy="61950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defTabSz="266700">
              <a:lnSpc>
                <a:spcPct val="107000"/>
              </a:lnSpc>
              <a:buFont typeface="Times New Roman" panose="02020603050405020304"/>
              <a:buAutoNum type="arabicPeriod"/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Относите ли вы профессию педагога к самой важной</a:t>
            </a:r>
            <a:r>
              <a:rPr sz="200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?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sz="20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да -28%</a:t>
            </a: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нет- 28%</a:t>
            </a: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затрудняюсь </a:t>
            </a:r>
            <a:r>
              <a:rPr sz="200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ответить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00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44</a:t>
            </a: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%</a:t>
            </a:r>
          </a:p>
          <a:p>
            <a:pPr algn="just" defTabSz="266700">
              <a:lnSpc>
                <a:spcPct val="107000"/>
              </a:lnSpc>
            </a:pPr>
            <a:endParaRPr sz="20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0" algn="just" defTabSz="266700">
              <a:lnSpc>
                <a:spcPct val="107000"/>
              </a:lnSpc>
              <a:buFont typeface="Times New Roman" panose="02020603050405020304"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2.</a:t>
            </a: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Является ли по-вашему мнению профессия педагога престижной в настоящее время</a:t>
            </a:r>
            <a:r>
              <a:rPr sz="200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?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sz="20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да-83%</a:t>
            </a: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нет-17%</a:t>
            </a:r>
          </a:p>
          <a:p>
            <a:pPr algn="just" defTabSz="266700">
              <a:lnSpc>
                <a:spcPct val="107000"/>
              </a:lnSpc>
            </a:pPr>
            <a:endParaRPr sz="20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3.</a:t>
            </a: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Что по-вашему мнению является самым сложным в профессии учителя</a:t>
            </a:r>
            <a:r>
              <a:rPr sz="200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?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endParaRPr sz="20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работа с детьми- 59%</a:t>
            </a: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подготовка к урокам – 53%</a:t>
            </a: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ответственность за детей- 47%</a:t>
            </a: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работа с родителями- 6%</a:t>
            </a:r>
          </a:p>
          <a:p>
            <a:pPr algn="just" defTabSz="266700">
              <a:lnSpc>
                <a:spcPct val="107000"/>
              </a:lnSpc>
              <a:buFont typeface="Times New Roman" panose="02020603050405020304"/>
              <a:buAutoNum type="arabicPeriod"/>
            </a:pPr>
            <a:endParaRPr sz="20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е поле 3"/>
          <p:cNvSpPr txBox="1"/>
          <p:nvPr/>
        </p:nvSpPr>
        <p:spPr>
          <a:xfrm>
            <a:off x="597942" y="805995"/>
            <a:ext cx="7689215" cy="509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266700">
              <a:lnSpc>
                <a:spcPct val="107000"/>
              </a:lnSpc>
              <a:buFont typeface="Times New Roman" panose="02020603050405020304"/>
              <a:buNone/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/>
                <a:ea typeface="Times New Roman" panose="02020603050405020304"/>
              </a:rPr>
              <a:t>4.</a:t>
            </a: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Что вы цените в профессии учителя</a:t>
            </a:r>
            <a:r>
              <a:rPr sz="200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?</a:t>
            </a:r>
            <a:endParaRPr lang="ru-RU" sz="2000" dirty="0" smtClean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0" algn="just" defTabSz="266700">
              <a:lnSpc>
                <a:spcPct val="107000"/>
              </a:lnSpc>
              <a:buFont typeface="Times New Roman" panose="02020603050405020304"/>
              <a:buNone/>
            </a:pPr>
            <a:endParaRPr sz="20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передавать свои знания другим -59%</a:t>
            </a: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возможность быть полезным людям -53%</a:t>
            </a: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заниматься любимым делом-  35%</a:t>
            </a: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проявлять свои способности-29%</a:t>
            </a:r>
          </a:p>
          <a:p>
            <a:pPr algn="just" defTabSz="266700">
              <a:lnSpc>
                <a:spcPct val="107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возможность для совершенствования- 18%</a:t>
            </a:r>
          </a:p>
          <a:p>
            <a:pPr algn="just" defTabSz="266700">
              <a:lnSpc>
                <a:spcPct val="107000"/>
              </a:lnSpc>
            </a:pPr>
            <a:endParaRPr sz="20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0" algn="just" defTabSz="266700">
              <a:lnSpc>
                <a:spcPct val="107000"/>
              </a:lnSpc>
              <a:buFont typeface="Times New Roman" panose="02020603050405020304"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5.</a:t>
            </a: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Что может повлиять на повышение интереса к профессии учителя у молодёжи</a:t>
            </a:r>
            <a:r>
              <a:rPr sz="2000" smtClean="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?</a:t>
            </a:r>
            <a:endParaRPr lang="ru-RU" sz="2000" dirty="0" smtClean="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indent="0" algn="just" defTabSz="266700">
              <a:lnSpc>
                <a:spcPct val="107000"/>
              </a:lnSpc>
              <a:buFont typeface="Times New Roman" panose="02020603050405020304"/>
              <a:buNone/>
            </a:pPr>
            <a:endParaRPr sz="20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повышение заработной платы- 59%</a:t>
            </a:r>
          </a:p>
          <a:p>
            <a:pPr algn="just" defTabSz="266700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современное оснащение рабочих мест- 22%</a:t>
            </a:r>
          </a:p>
          <a:p>
            <a:pPr algn="just" defTabSz="266700">
              <a:lnSpc>
                <a:spcPct val="150000"/>
              </a:lnSpc>
            </a:pPr>
            <a:r>
              <a:rPr sz="20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уменьшение учебной нагрузки- 22%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350520" y="1210945"/>
            <a:ext cx="7585782" cy="443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07000"/>
              </a:lnSpc>
              <a:buFont typeface="Times New Roman" panose="02020603050405020304"/>
              <a:buAutoNum type="arabicParenR"/>
            </a:pPr>
            <a:r>
              <a:rPr lang="ru-RU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обучающиеся</a:t>
            </a:r>
            <a:r>
              <a:rPr sz="2400">
                <a:latin typeface="Times New Roman" panose="02020603050405020304"/>
                <a:ea typeface="Times New Roman" panose="02020603050405020304"/>
              </a:rPr>
              <a:t> получают возможность погрузиться в основы конкретной профессии,  что помогает им принять обоснованное решение о своем 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будущем</a:t>
            </a:r>
            <a:endParaRPr sz="2400"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buFont typeface="Times New Roman" panose="02020603050405020304"/>
              <a:buAutoNum type="arabicParenR"/>
            </a:pPr>
            <a:endParaRPr sz="2400"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buFont typeface="Times New Roman" panose="02020603050405020304"/>
              <a:buAutoNum type="arabicParenR"/>
            </a:pPr>
            <a:r>
              <a:rPr lang="ru-RU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предпрофессиональные </a:t>
            </a:r>
            <a:r>
              <a:rPr sz="2400">
                <a:latin typeface="Times New Roman" panose="02020603050405020304"/>
                <a:ea typeface="Times New Roman" panose="02020603050405020304"/>
              </a:rPr>
              <a:t>классы направлены на развитие способностей и талантов учеников, а также на приобретение новых практических навыков и отработку их на 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практике</a:t>
            </a:r>
            <a:endParaRPr sz="2400"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buFont typeface="Times New Roman" panose="02020603050405020304"/>
              <a:buAutoNum type="arabicParenR"/>
            </a:pPr>
            <a:endParaRPr sz="2400">
              <a:latin typeface="Times New Roman" panose="02020603050405020304"/>
              <a:ea typeface="Times New Roman" panose="02020603050405020304"/>
            </a:endParaRPr>
          </a:p>
          <a:p>
            <a:pPr algn="just" defTabSz="266700">
              <a:lnSpc>
                <a:spcPct val="107000"/>
              </a:lnSpc>
              <a:buFont typeface="Times New Roman" panose="02020603050405020304"/>
              <a:buAutoNum type="arabicParenR"/>
            </a:pPr>
            <a:r>
              <a:rPr lang="ru-RU" sz="2400" dirty="0" smtClean="0">
                <a:latin typeface="Times New Roman" panose="02020603050405020304"/>
                <a:ea typeface="Times New Roman" panose="02020603050405020304"/>
              </a:rPr>
              <a:t> 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ученики</a:t>
            </a:r>
            <a:r>
              <a:rPr sz="2400">
                <a:latin typeface="Times New Roman" panose="02020603050405020304"/>
                <a:ea typeface="Times New Roman" panose="02020603050405020304"/>
              </a:rPr>
              <a:t> получают знания и опыт, которые облегчают поступление  в колледжи, 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вузы</a:t>
            </a:r>
            <a:endParaRPr sz="240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292735" y="970280"/>
            <a:ext cx="8355330" cy="50482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266700">
              <a:lnSpc>
                <a:spcPct val="114000"/>
              </a:lnSpc>
            </a:pPr>
            <a:r>
              <a:rPr lang="ru-RU" sz="2800" b="1" dirty="0">
                <a:latin typeface="Times New Roman" panose="02020603050405020304"/>
                <a:ea typeface="SimSun" panose="02010600030101010101" pitchFamily="2" charset="-122"/>
              </a:rPr>
              <a:t>П</a:t>
            </a:r>
            <a:r>
              <a:rPr sz="2800" b="1">
                <a:latin typeface="Times New Roman" panose="02020603050405020304"/>
                <a:ea typeface="SimSun" panose="02010600030101010101" pitchFamily="2" charset="-122"/>
              </a:rPr>
              <a:t>редпрофессиональн</a:t>
            </a:r>
            <a:r>
              <a:rPr lang="ru-RU" sz="2800" b="1" dirty="0" err="1">
                <a:latin typeface="Times New Roman" panose="02020603050405020304"/>
                <a:ea typeface="SimSun" panose="02010600030101010101" pitchFamily="2" charset="-122"/>
              </a:rPr>
              <a:t>ое</a:t>
            </a:r>
            <a:r>
              <a:rPr sz="2800" b="1">
                <a:latin typeface="Times New Roman" panose="02020603050405020304"/>
                <a:ea typeface="SimSun" panose="02010600030101010101" pitchFamily="2" charset="-122"/>
              </a:rPr>
              <a:t> обучение </a:t>
            </a:r>
          </a:p>
          <a:p>
            <a:pPr algn="ctr" defTabSz="266700">
              <a:lnSpc>
                <a:spcPct val="114000"/>
              </a:lnSpc>
            </a:pPr>
            <a:endParaRPr sz="2800" b="1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>
              <a:lnSpc>
                <a:spcPct val="114000"/>
              </a:lnSpc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 организация образовательной деятельности по профильным образовательным программам общего образованиям (с углубленным изучением отдельных предметных областей) во взаимодействии с предприятиями-работодателями и профессиональными образовательными организациями или образовательными организациями высшего </a:t>
            </a:r>
            <a:r>
              <a:rPr sz="2800" smtClean="0">
                <a:latin typeface="Times New Roman" panose="02020603050405020304"/>
                <a:ea typeface="SimSun" panose="02010600030101010101" pitchFamily="2" charset="-122"/>
              </a:rPr>
              <a:t>образования</a:t>
            </a:r>
            <a:endParaRPr sz="28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352425" y="1452257"/>
            <a:ext cx="8135967" cy="430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6700">
              <a:lnSpc>
                <a:spcPct val="107000"/>
              </a:lnSpc>
            </a:pPr>
            <a:r>
              <a:rPr sz="2400" b="1" smtClean="0">
                <a:latin typeface="Times New Roman" panose="02020603050405020304"/>
                <a:ea typeface="Times New Roman" panose="02020603050405020304"/>
              </a:rPr>
              <a:t>2025-2027</a:t>
            </a:r>
            <a:r>
              <a:rPr sz="2400" b="1">
                <a:latin typeface="Times New Roman" panose="02020603050405020304"/>
                <a:ea typeface="Times New Roman" panose="02020603050405020304"/>
              </a:rPr>
              <a:t> учебный год</a:t>
            </a:r>
          </a:p>
          <a:p>
            <a:pPr algn="just" defTabSz="266700">
              <a:lnSpc>
                <a:spcPct val="107000"/>
              </a:lnSpc>
            </a:pPr>
            <a:r>
              <a:rPr sz="2400">
                <a:latin typeface="Times New Roman" panose="02020603050405020304"/>
                <a:ea typeface="Times New Roman" panose="02020603050405020304"/>
              </a:rPr>
              <a:t>предпрофессиональный класс (группа)  по психолог</a:t>
            </a:r>
            <a:r>
              <a:rPr lang="ru-RU" sz="2400" dirty="0">
                <a:latin typeface="Times New Roman" panose="02020603050405020304"/>
                <a:ea typeface="Times New Roman" panose="02020603050405020304"/>
              </a:rPr>
              <a:t>о</a:t>
            </a:r>
            <a:r>
              <a:rPr sz="2400">
                <a:latin typeface="Times New Roman" panose="02020603050405020304"/>
                <a:ea typeface="Times New Roman" panose="02020603050405020304"/>
              </a:rPr>
              <a:t>-педагогческому направлению (8-9 класс);</a:t>
            </a:r>
          </a:p>
          <a:p>
            <a:pPr algn="just" defTabSz="266700">
              <a:lnSpc>
                <a:spcPct val="107000"/>
              </a:lnSpc>
            </a:pPr>
            <a:r>
              <a:rPr sz="2400">
                <a:latin typeface="Times New Roman" panose="02020603050405020304"/>
                <a:ea typeface="Times New Roman" panose="02020603050405020304"/>
              </a:rPr>
              <a:t>предпрофессиональный класс (группа)  по </a:t>
            </a:r>
            <a:r>
              <a:rPr sz="2400">
                <a:latin typeface="Times New Roman" panose="02020603050405020304"/>
                <a:ea typeface="Calibri" panose="020F0502020204030204"/>
              </a:rPr>
              <a:t>информационно-технологическому направлению –математика, информатика (10-11 класс</a:t>
            </a:r>
            <a:r>
              <a:rPr sz="2400" smtClean="0">
                <a:latin typeface="Times New Roman" panose="02020603050405020304"/>
                <a:ea typeface="Calibri" panose="020F0502020204030204"/>
              </a:rPr>
              <a:t>)</a:t>
            </a:r>
            <a:endParaRPr lang="ru-RU" sz="2400" dirty="0" smtClean="0"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07000"/>
              </a:lnSpc>
            </a:pPr>
            <a:endParaRPr sz="2400">
              <a:latin typeface="Times New Roman" panose="02020603050405020304"/>
              <a:ea typeface="Calibri" panose="020F0502020204030204"/>
            </a:endParaRPr>
          </a:p>
          <a:p>
            <a:pPr algn="just" defTabSz="266700">
              <a:lnSpc>
                <a:spcPct val="107000"/>
              </a:lnSpc>
            </a:pPr>
            <a:r>
              <a:rPr sz="2400" b="1">
                <a:latin typeface="Times New Roman" panose="02020603050405020304"/>
                <a:ea typeface="Calibri" panose="020F0502020204030204"/>
              </a:rPr>
              <a:t>2026-2029 учебный год</a:t>
            </a:r>
          </a:p>
          <a:p>
            <a:pPr algn="just" defTabSz="266700">
              <a:lnSpc>
                <a:spcPct val="107000"/>
              </a:lnSpc>
            </a:pPr>
            <a:r>
              <a:rPr sz="2400">
                <a:latin typeface="Times New Roman" panose="02020603050405020304"/>
                <a:ea typeface="Calibri" panose="020F0502020204030204"/>
              </a:rPr>
              <a:t> </a:t>
            </a:r>
            <a:r>
              <a:rPr sz="2400">
                <a:latin typeface="Times New Roman" panose="02020603050405020304"/>
                <a:ea typeface="Times New Roman" panose="02020603050405020304"/>
              </a:rPr>
              <a:t>предпрофессиональный класс (группа)  по </a:t>
            </a:r>
            <a:r>
              <a:rPr sz="2400">
                <a:latin typeface="Times New Roman" panose="02020603050405020304"/>
                <a:ea typeface="Calibri" panose="020F0502020204030204"/>
              </a:rPr>
              <a:t>информационно-технологическому направлению –математика (7 класс)</a:t>
            </a:r>
          </a:p>
          <a:p>
            <a:pPr algn="just" defTabSz="266700">
              <a:lnSpc>
                <a:spcPct val="107000"/>
              </a:lnSpc>
            </a:pPr>
            <a:r>
              <a:rPr sz="1600">
                <a:latin typeface="Times New Roman" panose="02020603050405020304"/>
                <a:ea typeface="Times New Roman" panose="02020603050405020304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8945" y="353430"/>
            <a:ext cx="332232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266700">
              <a:lnSpc>
                <a:spcPct val="107000"/>
              </a:lnSpc>
            </a:pPr>
            <a:r>
              <a:rPr lang="ru-RU" sz="2800" b="1" dirty="0" smtClean="0">
                <a:latin typeface="Times New Roman" panose="02020603050405020304"/>
                <a:ea typeface="Times New Roman" panose="02020603050405020304"/>
              </a:rPr>
              <a:t>Планы на будущее:</a:t>
            </a:r>
            <a:endParaRPr lang="ru-RU" sz="2800" b="1" dirty="0"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640715" y="1094105"/>
            <a:ext cx="7804150" cy="407606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lnSpc>
                <a:spcPct val="114000"/>
              </a:lnSpc>
            </a:pPr>
            <a:r>
              <a:rPr lang="ru-RU" sz="2800" b="1" dirty="0">
                <a:latin typeface="Times New Roman" panose="02020603050405020304"/>
                <a:ea typeface="SimSun" panose="02010600030101010101" pitchFamily="2" charset="-122"/>
              </a:rPr>
              <a:t>Цель</a:t>
            </a:r>
          </a:p>
          <a:p>
            <a:pPr algn="ctr" defTabSz="266700">
              <a:lnSpc>
                <a:spcPct val="114000"/>
              </a:lnSpc>
            </a:pPr>
            <a:endParaRPr lang="ru-RU" sz="2800" b="1" dirty="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>
              <a:lnSpc>
                <a:spcPct val="114000"/>
              </a:lnSpc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 развити</a:t>
            </a:r>
            <a:r>
              <a:rPr lang="ru-RU" sz="2800" dirty="0">
                <a:latin typeface="Times New Roman" panose="02020603050405020304"/>
                <a:ea typeface="SimSun" panose="02010600030101010101" pitchFamily="2" charset="-122"/>
              </a:rPr>
              <a:t>е</a:t>
            </a: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 у обучающихся общеобразовательных организаций готовности к профессиональному самоопределению и приобретению ими компетенций по определенным профессиям (группам профессий), которые востребованы на рынке труда Архангельской </a:t>
            </a:r>
            <a:r>
              <a:rPr sz="2800" smtClean="0">
                <a:latin typeface="Times New Roman" panose="02020603050405020304"/>
                <a:ea typeface="SimSun" panose="02010600030101010101" pitchFamily="2" charset="-122"/>
              </a:rPr>
              <a:t>области</a:t>
            </a:r>
            <a:endParaRPr sz="28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299457" y="520520"/>
            <a:ext cx="8242300" cy="35794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266700">
              <a:lnSpc>
                <a:spcPct val="114000"/>
              </a:lnSpc>
            </a:pPr>
            <a:r>
              <a:rPr lang="ru-RU" sz="2800" b="1" dirty="0">
                <a:latin typeface="Times New Roman" panose="02020603050405020304"/>
                <a:ea typeface="SimSun" panose="02010600030101010101" pitchFamily="2" charset="-122"/>
              </a:rPr>
              <a:t>З</a:t>
            </a:r>
            <a:r>
              <a:rPr sz="2800" b="1">
                <a:latin typeface="Times New Roman" panose="02020603050405020304"/>
                <a:ea typeface="SimSun" panose="02010600030101010101" pitchFamily="2" charset="-122"/>
              </a:rPr>
              <a:t>адач</a:t>
            </a:r>
            <a:r>
              <a:rPr lang="ru-RU" sz="2800" b="1" dirty="0">
                <a:latin typeface="Times New Roman" panose="02020603050405020304"/>
                <a:ea typeface="SimSun" panose="02010600030101010101" pitchFamily="2" charset="-122"/>
              </a:rPr>
              <a:t>и</a:t>
            </a:r>
            <a:r>
              <a:rPr sz="2800" b="1">
                <a:latin typeface="Times New Roman" panose="02020603050405020304"/>
                <a:ea typeface="SimSun" panose="02010600030101010101" pitchFamily="2" charset="-122"/>
              </a:rPr>
              <a:t>:</a:t>
            </a:r>
          </a:p>
          <a:p>
            <a:pPr defTabSz="266700">
              <a:lnSpc>
                <a:spcPct val="114000"/>
              </a:lnSpc>
            </a:pPr>
            <a:endParaRPr sz="2800">
              <a:solidFill>
                <a:srgbClr val="000000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457200" indent="-457200" defTabSz="2667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п</a:t>
            </a:r>
            <a:r>
              <a:rPr sz="280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</a:rPr>
              <a:t>редоставление обучающимся возможности выбора эффективных образовательных программ разного уровня, инновационных технологий обучения и воспитания;</a:t>
            </a:r>
          </a:p>
          <a:p>
            <a:pPr marL="457200" indent="-457200" defTabSz="2667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sz="2800">
              <a:solidFill>
                <a:srgbClr val="000000"/>
              </a:solidFill>
              <a:latin typeface="Times New Roman" panose="02020603050405020304"/>
              <a:ea typeface="Calibri" panose="020F0502020204030204"/>
            </a:endParaRPr>
          </a:p>
          <a:p>
            <a:pPr marL="457200" indent="-457200" defTabSz="2667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sz="2800">
                <a:latin typeface="Times New Roman" panose="02020603050405020304"/>
                <a:ea typeface="SimSun" panose="02010600030101010101" pitchFamily="2" charset="-122"/>
              </a:rPr>
              <a:t>раскрытие профессиональных склонностей обучающихся, а также создание условий самостоятельного выбора различных курсов и предметов для их углубленного изучения в целях дальнейшего профессионального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4556" y="112947"/>
            <a:ext cx="2382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997" y="646981"/>
            <a:ext cx="672860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психолого-педагогическое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инженерное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едицинское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троительное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грономическое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военное дело и правоохранительная деятельность (включая кадетские классы)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информационно-технологическое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предпринимательское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33.userapi.com/s/v1/ig2/SjiJE6Wv2aEZWaWDSBpBaCHkcJqS9QmeemKHS_Ue4zju5IcB76CHrGyCOntfZ_okdG2WtMwL1gIoVEgKL9kZxyU4.jpg?quality=95&amp;as=32x24,48x36,72x54,108x81,160x120,240x180,360x270,480x360,540x405,640x480,720x541,1080x811,1280x961,1440x1081,2560x1922&amp;from=bu&amp;u=MgU5yxQ6FteE_Od5PATjIDDZh7KtNxDoOWpwx23k-7s&amp;cs=807x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/>
          <a:stretch>
            <a:fillRect/>
          </a:stretch>
        </p:blipFill>
        <p:spPr bwMode="auto">
          <a:xfrm rot="10800000" flipV="1">
            <a:off x="460747" y="1583378"/>
            <a:ext cx="7334885" cy="5094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Текстовое поле 2"/>
          <p:cNvSpPr txBox="1"/>
          <p:nvPr/>
        </p:nvSpPr>
        <p:spPr>
          <a:xfrm>
            <a:off x="219710" y="102235"/>
            <a:ext cx="6804660" cy="15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lnSpc>
                <a:spcPct val="114000"/>
              </a:lnSpc>
            </a:pPr>
            <a:r>
              <a:rPr lang="ru-RU" sz="2800" b="1">
                <a:latin typeface="Times New Roman" panose="02020603050405020304"/>
                <a:ea typeface="Times New Roman" panose="02020603050405020304"/>
              </a:rPr>
              <a:t>П</a:t>
            </a:r>
            <a:r>
              <a:rPr sz="2800" b="1">
                <a:latin typeface="Times New Roman" panose="02020603050405020304"/>
                <a:ea typeface="Times New Roman" panose="02020603050405020304"/>
              </a:rPr>
              <a:t>редпрофессиональный класс по психолого-педагогическому направлению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е поле 3"/>
          <p:cNvSpPr txBox="1"/>
          <p:nvPr/>
        </p:nvSpPr>
        <p:spPr>
          <a:xfrm>
            <a:off x="215697" y="1911554"/>
            <a:ext cx="8399780" cy="32518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 defTabSz="2667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приказ директора </a:t>
            </a:r>
            <a:r>
              <a:rPr sz="2400">
                <a:latin typeface="Times New Roman" panose="02020603050405020304"/>
                <a:ea typeface="Times New Roman" panose="02020603050405020304"/>
              </a:rPr>
              <a:t>от 27.06.2024 №201 </a:t>
            </a:r>
            <a:r>
              <a:rPr sz="2400">
                <a:latin typeface="Times New Roman" panose="02020603050405020304"/>
                <a:ea typeface="SimSun" panose="02010600030101010101" pitchFamily="2" charset="-122"/>
              </a:rPr>
              <a:t>об открытии профильного предпрофессионального класса (группы</a:t>
            </a:r>
            <a:r>
              <a:rPr sz="2400" smtClean="0">
                <a:latin typeface="Times New Roman" panose="02020603050405020304"/>
                <a:ea typeface="SimSun" panose="02010600030101010101" pitchFamily="2" charset="-122"/>
              </a:rPr>
              <a:t>)</a:t>
            </a:r>
            <a:endParaRPr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algn="just" defTabSz="2667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sz="2400">
              <a:latin typeface="Times New Roman" panose="02020603050405020304"/>
              <a:ea typeface="SimSun" panose="02010600030101010101" pitchFamily="2" charset="-122"/>
            </a:endParaRPr>
          </a:p>
          <a:p>
            <a:pPr marL="285750" indent="-285750" algn="just" defTabSz="2667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sz="2400">
                <a:latin typeface="Times New Roman" panose="02020603050405020304"/>
                <a:ea typeface="Times New Roman" panose="02020603050405020304"/>
              </a:rPr>
              <a:t>«Положение о предпрофильном психолого-педагогическом классе в муниципальном образовательном учреждении «Средняя общеобразовательная школа №7 города Коряжмы» ( утверждено приказом директора от 27.06.2024 №201</a:t>
            </a:r>
            <a:r>
              <a:rPr sz="2400" smtClean="0">
                <a:latin typeface="Times New Roman" panose="02020603050405020304"/>
                <a:ea typeface="Times New Roman" panose="02020603050405020304"/>
              </a:rPr>
              <a:t>)</a:t>
            </a:r>
            <a:endParaRPr sz="2400">
              <a:latin typeface="Times New Roman" panose="02020603050405020304"/>
              <a:ea typeface="Times New Roman" panose="02020603050405020304"/>
            </a:endParaRPr>
          </a:p>
          <a:p>
            <a:pPr indent="0" algn="just" defTabSz="266700">
              <a:lnSpc>
                <a:spcPct val="114000"/>
              </a:lnSpc>
              <a:buFont typeface="Arial" panose="020B0604020202020204" pitchFamily="34" charset="0"/>
              <a:buNone/>
            </a:pPr>
            <a:endParaRPr lang="ru-RU" sz="2400" dirty="0">
              <a:latin typeface="Times New Roman" panose="02020603050405020304"/>
              <a:ea typeface="Times New Roman" panose="02020603050405020304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822575" y="564515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" y="495300"/>
            <a:ext cx="4184650" cy="6101715"/>
          </a:xfrm>
          <a:prstGeom prst="rect">
            <a:avLst/>
          </a:prstGeom>
        </p:spPr>
      </p:pic>
      <p:pic>
        <p:nvPicPr>
          <p:cNvPr id="3074" name="Picture 2" descr="https://sun9-45.userapi.com/impg/QxLahMjBwVYyfS4CkXowTSUcHp9kcvC9oP_TMw/AoYSeJvVPvE.jpg?size=1280x853&amp;quality=95&amp;sign=7262debcd264d565b47f3963fd3f712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92" y="2850077"/>
            <a:ext cx="4750130" cy="35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16.userapi.com/impg/d1OwEXaaP6kQGbgaK3anGqQemkwb_TJ1-CvYfw/iRfoUmBEj7Y.jpg?size=1080x1080&amp;quality=95&amp;sign=0257ca43bfb91c8f54a48908f186151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27" y="0"/>
            <a:ext cx="1980373" cy="1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1" y="707571"/>
            <a:ext cx="4249016" cy="5847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209" y="2382734"/>
            <a:ext cx="3795280" cy="3447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471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SimSun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book</cp:lastModifiedBy>
  <cp:revision>34</cp:revision>
  <dcterms:created xsi:type="dcterms:W3CDTF">2023-03-09T11:04:00Z</dcterms:created>
  <dcterms:modified xsi:type="dcterms:W3CDTF">2025-10-02T07:10:03Z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0188A3DE1EDD40129FC3E7670B61AF77_12</vt:lpwstr>
  </property>
  <property fmtid="{D5CDD505-2E9C-101B-9397-08002B2CF9AE}" pid="3" name="KSOProductBuildVer">
    <vt:lpwstr>1049-12.2.0.21179</vt:lpwstr>
  </property>
</Properties>
</file>